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59" r:id="rId1"/>
    <p:sldMasterId id="2147483683" r:id="rId2"/>
  </p:sldMasterIdLst>
  <p:notesMasterIdLst>
    <p:notesMasterId r:id="rId36"/>
  </p:notesMasterIdLst>
  <p:handoutMasterIdLst>
    <p:handoutMasterId r:id="rId37"/>
  </p:handoutMasterIdLst>
  <p:sldIdLst>
    <p:sldId id="351" r:id="rId3"/>
    <p:sldId id="361" r:id="rId4"/>
    <p:sldId id="300" r:id="rId5"/>
    <p:sldId id="362" r:id="rId6"/>
    <p:sldId id="363" r:id="rId7"/>
    <p:sldId id="369" r:id="rId8"/>
    <p:sldId id="354" r:id="rId9"/>
    <p:sldId id="365" r:id="rId10"/>
    <p:sldId id="366" r:id="rId11"/>
    <p:sldId id="367" r:id="rId12"/>
    <p:sldId id="370" r:id="rId13"/>
    <p:sldId id="368" r:id="rId14"/>
    <p:sldId id="371" r:id="rId15"/>
    <p:sldId id="372" r:id="rId16"/>
    <p:sldId id="373" r:id="rId17"/>
    <p:sldId id="374" r:id="rId18"/>
    <p:sldId id="375" r:id="rId19"/>
    <p:sldId id="391" r:id="rId20"/>
    <p:sldId id="376" r:id="rId21"/>
    <p:sldId id="377" r:id="rId22"/>
    <p:sldId id="378" r:id="rId23"/>
    <p:sldId id="379" r:id="rId24"/>
    <p:sldId id="382" r:id="rId25"/>
    <p:sldId id="383" r:id="rId26"/>
    <p:sldId id="384" r:id="rId27"/>
    <p:sldId id="385" r:id="rId28"/>
    <p:sldId id="386" r:id="rId29"/>
    <p:sldId id="387" r:id="rId30"/>
    <p:sldId id="388" r:id="rId31"/>
    <p:sldId id="389" r:id="rId32"/>
    <p:sldId id="390" r:id="rId33"/>
    <p:sldId id="330" r:id="rId34"/>
    <p:sldId id="364" r:id="rId3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1302"/>
    <a:srgbClr val="C63D06"/>
    <a:srgbClr val="CC0066"/>
    <a:srgbClr val="CC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64520" autoAdjust="0"/>
  </p:normalViewPr>
  <p:slideViewPr>
    <p:cSldViewPr>
      <p:cViewPr>
        <p:scale>
          <a:sx n="70" d="100"/>
          <a:sy n="70" d="100"/>
        </p:scale>
        <p:origin x="-281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3" d="100"/>
          <a:sy n="93" d="100"/>
        </p:scale>
        <p:origin x="-2580"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96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vl1pPr>
          </a:lstStyle>
          <a:p>
            <a:endParaRPr lang="en-US"/>
          </a:p>
        </p:txBody>
      </p:sp>
      <p:sp>
        <p:nvSpPr>
          <p:cNvPr id="7577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vl1pPr>
          </a:lstStyle>
          <a:p>
            <a:endParaRPr lang="en-US"/>
          </a:p>
        </p:txBody>
      </p:sp>
      <p:sp>
        <p:nvSpPr>
          <p:cNvPr id="7578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ffectLst/>
        </p:spPr>
      </p:sp>
      <p:sp>
        <p:nvSpPr>
          <p:cNvPr id="7578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78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vl1pPr>
          </a:lstStyle>
          <a:p>
            <a:endParaRPr lang="en-US"/>
          </a:p>
        </p:txBody>
      </p:sp>
      <p:sp>
        <p:nvSpPr>
          <p:cNvPr id="7578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a:lvl1pPr>
          </a:lstStyle>
          <a:p>
            <a:fld id="{AB5E474B-F5B7-45EC-B120-D50623196B7D}" type="slidenum">
              <a:rPr lang="en-US"/>
              <a:pPr/>
              <a:t>‹#›</a:t>
            </a:fld>
            <a:endParaRPr lang="en-US"/>
          </a:p>
        </p:txBody>
      </p:sp>
    </p:spTree>
    <p:extLst>
      <p:ext uri="{BB962C8B-B14F-4D97-AF65-F5344CB8AC3E}">
        <p14:creationId xmlns:p14="http://schemas.microsoft.com/office/powerpoint/2010/main" val="12758935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Sequential_quadratic_programmi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n.wikipedia.org/wiki/Genetic_algorithm"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www.obitko.com/tutorials/genetic-algorithms/" TargetMode="External"/><Relationship Id="rId4" Type="http://schemas.openxmlformats.org/officeDocument/2006/relationships/hyperlink" Target="http://userweb.eng.gla.ac.uk/yun.li/ga_demo/"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en.wikipedia.org/wiki/Genetic_algorithm"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www.obitko.com/tutorials/genetic-algorithms/" TargetMode="External"/><Relationship Id="rId4" Type="http://schemas.openxmlformats.org/officeDocument/2006/relationships/hyperlink" Target="http://userweb.eng.gla.ac.uk/yun.li/ga_demo/"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4.ncsu.edu/~ctk/Finkel_Direct/Direc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B9F08-AE61-4F72-9332-46F0FEC8F0E1}" type="slidenum">
              <a:rPr lang="en-US"/>
              <a:pPr/>
              <a:t>1</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SQP is a very fast and robust algorithm for local nonlinear continuous optimization. The method is based on solving a series of </a:t>
            </a:r>
            <a:r>
              <a:rPr lang="en-US" sz="1200" kern="1200" dirty="0" err="1" smtClean="0">
                <a:solidFill>
                  <a:schemeClr val="tx1"/>
                </a:solidFill>
                <a:effectLst/>
                <a:latin typeface="Arial" charset="0"/>
                <a:ea typeface="+mn-ea"/>
                <a:cs typeface="Arial" charset="0"/>
              </a:rPr>
              <a:t>subproblems</a:t>
            </a:r>
            <a:r>
              <a:rPr lang="en-US" sz="1200" kern="1200" dirty="0" smtClean="0">
                <a:solidFill>
                  <a:schemeClr val="tx1"/>
                </a:solidFill>
                <a:effectLst/>
                <a:latin typeface="Arial" charset="0"/>
                <a:ea typeface="+mn-ea"/>
                <a:cs typeface="Arial" charset="0"/>
              </a:rPr>
              <a:t> designed to minimize a quadratic model of the objective subject to a linearization of the constraints, using the Simplex algorithm. If the problem is unconstrained, then the method reduces to Newton's method for finding a point where the gradient of the objective vanishes. For further details see </a:t>
            </a:r>
            <a:r>
              <a:rPr lang="en-US" sz="1200" u="sng" kern="1200" dirty="0" smtClean="0">
                <a:solidFill>
                  <a:schemeClr val="tx1"/>
                </a:solidFill>
                <a:effectLst/>
                <a:latin typeface="Arial" charset="0"/>
                <a:ea typeface="+mn-ea"/>
                <a:cs typeface="Arial" charset="0"/>
                <a:hlinkClick r:id="rId3"/>
              </a:rPr>
              <a:t>http://en.wikipedia.org/wiki/Sequential_quadratic_programming</a:t>
            </a:r>
            <a:r>
              <a:rPr lang="en-US" sz="1200" kern="1200" dirty="0" smtClean="0">
                <a:solidFill>
                  <a:schemeClr val="tx1"/>
                </a:solidFill>
                <a:effectLst/>
                <a:latin typeface="Arial" charset="0"/>
                <a:ea typeface="+mn-ea"/>
                <a:cs typeface="Arial" charset="0"/>
              </a:rPr>
              <a:t>.</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sz="1200" kern="1200" dirty="0" smtClean="0">
                <a:solidFill>
                  <a:schemeClr val="tx1"/>
                </a:solidFill>
                <a:effectLst/>
                <a:latin typeface="Arial" charset="0"/>
                <a:ea typeface="+mn-ea"/>
                <a:cs typeface="Arial" charset="0"/>
              </a:rPr>
              <a:t>DIRECT is a derivative free global optimization method that searches over potentially optimal </a:t>
            </a:r>
            <a:r>
              <a:rPr lang="en-US" sz="1200" kern="1200" dirty="0" err="1" smtClean="0">
                <a:solidFill>
                  <a:schemeClr val="tx1"/>
                </a:solidFill>
                <a:effectLst/>
                <a:latin typeface="Arial" charset="0"/>
                <a:ea typeface="+mn-ea"/>
                <a:cs typeface="Arial" charset="0"/>
              </a:rPr>
              <a:t>hypercubes</a:t>
            </a:r>
            <a:r>
              <a:rPr lang="en-US" sz="1200" kern="1200" dirty="0" smtClean="0">
                <a:solidFill>
                  <a:schemeClr val="tx1"/>
                </a:solidFill>
                <a:effectLst/>
                <a:latin typeface="Arial" charset="0"/>
                <a:ea typeface="+mn-ea"/>
                <a:cs typeface="Arial" charset="0"/>
              </a:rPr>
              <a:t> (or </a:t>
            </a:r>
            <a:r>
              <a:rPr lang="en-US" sz="1200" kern="1200" dirty="0" err="1" smtClean="0">
                <a:solidFill>
                  <a:schemeClr val="tx1"/>
                </a:solidFill>
                <a:effectLst/>
                <a:latin typeface="Arial" charset="0"/>
                <a:ea typeface="+mn-ea"/>
                <a:cs typeface="Arial" charset="0"/>
              </a:rPr>
              <a:t>hyperrectangles</a:t>
            </a:r>
            <a:r>
              <a:rPr lang="en-US" sz="1200" kern="1200" dirty="0" smtClean="0">
                <a:solidFill>
                  <a:schemeClr val="tx1"/>
                </a:solidFill>
                <a:effectLst/>
                <a:latin typeface="Arial" charset="0"/>
                <a:ea typeface="+mn-ea"/>
                <a:cs typeface="Arial" charset="0"/>
              </a:rPr>
              <a:t>). DIRECT splits the feasible space into ever smaller </a:t>
            </a:r>
            <a:r>
              <a:rPr lang="en-US" sz="1200" kern="1200" dirty="0" err="1" smtClean="0">
                <a:solidFill>
                  <a:schemeClr val="tx1"/>
                </a:solidFill>
                <a:effectLst/>
                <a:latin typeface="Arial" charset="0"/>
                <a:ea typeface="+mn-ea"/>
                <a:cs typeface="Arial" charset="0"/>
              </a:rPr>
              <a:t>hypercubes</a:t>
            </a:r>
            <a:r>
              <a:rPr lang="en-US" sz="1200" kern="1200" dirty="0" smtClean="0">
                <a:solidFill>
                  <a:schemeClr val="tx1"/>
                </a:solidFill>
                <a:effectLst/>
                <a:latin typeface="Arial" charset="0"/>
                <a:ea typeface="+mn-ea"/>
                <a:cs typeface="Arial" charset="0"/>
              </a:rPr>
              <a:t>, and continues this process by ascertaining which cubes are potentially optimal. This selection process allows for an efficient evaluation of a high dimensional problem. The feasible space is determined from the lower and upper bounds that the user specifies for each input parameter or input control.</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DIRECT is a modification of the </a:t>
            </a:r>
            <a:r>
              <a:rPr lang="en-US" sz="1200" kern="1200" dirty="0" err="1" smtClean="0">
                <a:solidFill>
                  <a:schemeClr val="tx1"/>
                </a:solidFill>
                <a:effectLst/>
                <a:latin typeface="Arial" charset="0"/>
                <a:ea typeface="+mn-ea"/>
                <a:cs typeface="Arial" charset="0"/>
              </a:rPr>
              <a:t>Lipschitzian</a:t>
            </a:r>
            <a:r>
              <a:rPr lang="en-US" sz="1200" kern="1200" dirty="0" smtClean="0">
                <a:solidFill>
                  <a:schemeClr val="tx1"/>
                </a:solidFill>
                <a:effectLst/>
                <a:latin typeface="Arial" charset="0"/>
                <a:ea typeface="+mn-ea"/>
                <a:cs typeface="Arial" charset="0"/>
              </a:rPr>
              <a:t> optimization approach that eliminates the need to specify the </a:t>
            </a:r>
            <a:r>
              <a:rPr lang="en-US" sz="1200" kern="1200" dirty="0" err="1" smtClean="0">
                <a:solidFill>
                  <a:schemeClr val="tx1"/>
                </a:solidFill>
                <a:effectLst/>
                <a:latin typeface="Arial" charset="0"/>
                <a:ea typeface="+mn-ea"/>
                <a:cs typeface="Arial" charset="0"/>
              </a:rPr>
              <a:t>Lipschitz</a:t>
            </a:r>
            <a:r>
              <a:rPr lang="en-US" sz="1200" kern="1200" dirty="0" smtClean="0">
                <a:solidFill>
                  <a:schemeClr val="tx1"/>
                </a:solidFill>
                <a:effectLst/>
                <a:latin typeface="Arial" charset="0"/>
                <a:ea typeface="+mn-ea"/>
                <a:cs typeface="Arial" charset="0"/>
              </a:rPr>
              <a:t> constant (Jones, 1993; </a:t>
            </a:r>
            <a:r>
              <a:rPr lang="en-US" sz="1200" kern="1200" dirty="0" err="1" smtClean="0">
                <a:solidFill>
                  <a:schemeClr val="tx1"/>
                </a:solidFill>
                <a:effectLst/>
                <a:latin typeface="Arial" charset="0"/>
                <a:ea typeface="+mn-ea"/>
                <a:cs typeface="Arial" charset="0"/>
              </a:rPr>
              <a:t>Finkel</a:t>
            </a:r>
            <a:r>
              <a:rPr lang="en-US" sz="1200" kern="1200" dirty="0" smtClean="0">
                <a:solidFill>
                  <a:schemeClr val="tx1"/>
                </a:solidFill>
                <a:effectLst/>
                <a:latin typeface="Arial" charset="0"/>
                <a:ea typeface="+mn-ea"/>
                <a:cs typeface="Arial" charset="0"/>
              </a:rPr>
              <a:t> 2003, 2005).  The </a:t>
            </a:r>
            <a:r>
              <a:rPr lang="en-US" sz="1200" kern="1200" dirty="0" err="1" smtClean="0">
                <a:solidFill>
                  <a:schemeClr val="tx1"/>
                </a:solidFill>
                <a:effectLst/>
                <a:latin typeface="Arial" charset="0"/>
                <a:ea typeface="+mn-ea"/>
                <a:cs typeface="Arial" charset="0"/>
              </a:rPr>
              <a:t>Lipschitz</a:t>
            </a:r>
            <a:r>
              <a:rPr lang="en-US" sz="1200" kern="1200" dirty="0" smtClean="0">
                <a:solidFill>
                  <a:schemeClr val="tx1"/>
                </a:solidFill>
                <a:effectLst/>
                <a:latin typeface="Arial" charset="0"/>
                <a:ea typeface="+mn-ea"/>
                <a:cs typeface="Arial" charset="0"/>
              </a:rPr>
              <a:t> constant is a weighting parameter, which decides the emphasis on the global and the local search. DIRECT eliminates the use of </a:t>
            </a:r>
            <a:r>
              <a:rPr lang="en-US" sz="1200" kern="1200" dirty="0" err="1" smtClean="0">
                <a:solidFill>
                  <a:schemeClr val="tx1"/>
                </a:solidFill>
                <a:effectLst/>
                <a:latin typeface="Arial" charset="0"/>
                <a:ea typeface="+mn-ea"/>
                <a:cs typeface="Arial" charset="0"/>
              </a:rPr>
              <a:t>Lipschitz</a:t>
            </a:r>
            <a:r>
              <a:rPr lang="en-US" sz="1200" kern="1200" dirty="0" smtClean="0">
                <a:solidFill>
                  <a:schemeClr val="tx1"/>
                </a:solidFill>
                <a:effectLst/>
                <a:latin typeface="Arial" charset="0"/>
                <a:ea typeface="+mn-ea"/>
                <a:cs typeface="Arial" charset="0"/>
              </a:rPr>
              <a:t> constant by searching all possible values for the Lipchitz constant thus putting a balanced emphasis on both the global and local search (</a:t>
            </a:r>
            <a:r>
              <a:rPr lang="en-US" sz="1200" kern="1200" dirty="0" err="1" smtClean="0">
                <a:solidFill>
                  <a:schemeClr val="tx1"/>
                </a:solidFill>
                <a:effectLst/>
                <a:latin typeface="Arial" charset="0"/>
                <a:ea typeface="+mn-ea"/>
                <a:cs typeface="Arial" charset="0"/>
              </a:rPr>
              <a:t>Porandla</a:t>
            </a:r>
            <a:r>
              <a:rPr lang="en-US" sz="1200" kern="1200" dirty="0" smtClean="0">
                <a:solidFill>
                  <a:schemeClr val="tx1"/>
                </a:solidFill>
                <a:effectLst/>
                <a:latin typeface="Arial" charset="0"/>
                <a:ea typeface="+mn-ea"/>
                <a:cs typeface="Arial" charset="0"/>
              </a:rPr>
              <a:t>). The </a:t>
            </a:r>
            <a:r>
              <a:rPr lang="en-US" sz="1200" kern="1200" dirty="0" err="1" smtClean="0">
                <a:solidFill>
                  <a:schemeClr val="tx1"/>
                </a:solidFill>
                <a:effectLst/>
                <a:latin typeface="Arial" charset="0"/>
                <a:ea typeface="+mn-ea"/>
                <a:cs typeface="Arial" charset="0"/>
              </a:rPr>
              <a:t>DiscoverSim</a:t>
            </a:r>
            <a:r>
              <a:rPr lang="en-US" sz="1200" kern="1200" dirty="0" smtClean="0">
                <a:solidFill>
                  <a:schemeClr val="tx1"/>
                </a:solidFill>
                <a:effectLst/>
                <a:latin typeface="Arial" charset="0"/>
                <a:ea typeface="+mn-ea"/>
                <a:cs typeface="Arial" charset="0"/>
              </a:rPr>
              <a:t> algorithm is adapted from </a:t>
            </a:r>
            <a:r>
              <a:rPr lang="en-US" sz="1200" kern="1200" dirty="0" err="1" smtClean="0">
                <a:solidFill>
                  <a:schemeClr val="tx1"/>
                </a:solidFill>
                <a:effectLst/>
                <a:latin typeface="Arial" charset="0"/>
                <a:ea typeface="+mn-ea"/>
                <a:cs typeface="Arial" charset="0"/>
              </a:rPr>
              <a:t>Finkel</a:t>
            </a:r>
            <a:r>
              <a:rPr lang="en-US" sz="1200" kern="1200" dirty="0" smtClean="0">
                <a:solidFill>
                  <a:schemeClr val="tx1"/>
                </a:solidFill>
                <a:effectLst/>
                <a:latin typeface="Arial" charset="0"/>
                <a:ea typeface="+mn-ea"/>
                <a:cs typeface="Arial" charset="0"/>
              </a:rPr>
              <a:t> (2004).</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GA is a derivative free global optimization method that attempts to find a global optimum by simulating an evolutionary process. Each member of a population (a chromosome) has a set of genes (parameter values). The members breed, and the genes can mutate. Successful chromosomes – i.e., those that are most fit, as evaluated by the optimization process - survive, while the rest die. The parameters associated with the successful genes are returned. See </a:t>
            </a:r>
            <a:r>
              <a:rPr lang="en-US" sz="1200" u="sng" kern="1200" dirty="0" smtClean="0">
                <a:solidFill>
                  <a:schemeClr val="tx1"/>
                </a:solidFill>
                <a:effectLst/>
                <a:latin typeface="Arial" charset="0"/>
                <a:ea typeface="+mn-ea"/>
                <a:cs typeface="Arial" charset="0"/>
                <a:hlinkClick r:id="rId3"/>
              </a:rPr>
              <a:t>http://en.wikipedia.org/wiki/Genetic_algorithm</a:t>
            </a:r>
            <a:r>
              <a:rPr lang="en-US" sz="1200" kern="1200" dirty="0" smtClean="0">
                <a:solidFill>
                  <a:schemeClr val="tx1"/>
                </a:solidFill>
                <a:effectLst/>
                <a:latin typeface="Arial" charset="0"/>
                <a:ea typeface="+mn-ea"/>
                <a:cs typeface="Arial" charset="0"/>
              </a:rPr>
              <a:t> for further details. On-line interactive tutorials are available at: </a:t>
            </a:r>
            <a:r>
              <a:rPr lang="en-US" sz="1200" u="sng" kern="1200" dirty="0" smtClean="0">
                <a:solidFill>
                  <a:schemeClr val="tx1"/>
                </a:solidFill>
                <a:effectLst/>
                <a:latin typeface="Arial" charset="0"/>
                <a:ea typeface="+mn-ea"/>
                <a:cs typeface="Arial" charset="0"/>
                <a:hlinkClick r:id="rId4"/>
              </a:rPr>
              <a:t>http://userweb.eng.gla.ac.uk/yun.li/ga_demo/</a:t>
            </a:r>
            <a:r>
              <a:rPr lang="en-US" sz="1200" kern="1200" dirty="0" smtClean="0">
                <a:solidFill>
                  <a:schemeClr val="tx1"/>
                </a:solidFill>
                <a:effectLst/>
                <a:latin typeface="Arial" charset="0"/>
                <a:ea typeface="+mn-ea"/>
                <a:cs typeface="Arial" charset="0"/>
              </a:rPr>
              <a:t> and </a:t>
            </a:r>
            <a:r>
              <a:rPr lang="en-US" sz="1200" u="sng" kern="1200" dirty="0" smtClean="0">
                <a:solidFill>
                  <a:schemeClr val="tx1"/>
                </a:solidFill>
                <a:effectLst/>
                <a:latin typeface="Arial" charset="0"/>
                <a:ea typeface="+mn-ea"/>
                <a:cs typeface="Arial" charset="0"/>
                <a:hlinkClick r:id="rId5"/>
              </a:rPr>
              <a:t>http://www.obitko.com/tutorials/genetic-algorithms/</a:t>
            </a:r>
            <a:r>
              <a:rPr lang="en-US" sz="1200" kern="1200" dirty="0" smtClean="0">
                <a:solidFill>
                  <a:schemeClr val="tx1"/>
                </a:solidFill>
                <a:effectLst/>
                <a:latin typeface="Arial" charset="0"/>
                <a:ea typeface="+mn-ea"/>
                <a:cs typeface="Arial" charset="0"/>
              </a:rPr>
              <a:t>.</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sz="1200" kern="1200" dirty="0" smtClean="0">
                <a:solidFill>
                  <a:schemeClr val="tx1"/>
                </a:solidFill>
                <a:effectLst/>
                <a:latin typeface="Arial" charset="0"/>
                <a:ea typeface="+mn-ea"/>
                <a:cs typeface="Arial" charset="0"/>
              </a:rPr>
              <a:t>DIRECT is a derivative free global optimization method that searches over potentially optimal </a:t>
            </a:r>
            <a:r>
              <a:rPr lang="en-US" sz="1200" kern="1200" dirty="0" err="1" smtClean="0">
                <a:solidFill>
                  <a:schemeClr val="tx1"/>
                </a:solidFill>
                <a:effectLst/>
                <a:latin typeface="Arial" charset="0"/>
                <a:ea typeface="+mn-ea"/>
                <a:cs typeface="Arial" charset="0"/>
              </a:rPr>
              <a:t>hypercubes</a:t>
            </a:r>
            <a:r>
              <a:rPr lang="en-US" sz="1200" kern="1200" dirty="0" smtClean="0">
                <a:solidFill>
                  <a:schemeClr val="tx1"/>
                </a:solidFill>
                <a:effectLst/>
                <a:latin typeface="Arial" charset="0"/>
                <a:ea typeface="+mn-ea"/>
                <a:cs typeface="Arial" charset="0"/>
              </a:rPr>
              <a:t> (or </a:t>
            </a:r>
            <a:r>
              <a:rPr lang="en-US" sz="1200" kern="1200" dirty="0" err="1" smtClean="0">
                <a:solidFill>
                  <a:schemeClr val="tx1"/>
                </a:solidFill>
                <a:effectLst/>
                <a:latin typeface="Arial" charset="0"/>
                <a:ea typeface="+mn-ea"/>
                <a:cs typeface="Arial" charset="0"/>
              </a:rPr>
              <a:t>hyperrectangles</a:t>
            </a:r>
            <a:r>
              <a:rPr lang="en-US" sz="1200" kern="1200" dirty="0" smtClean="0">
                <a:solidFill>
                  <a:schemeClr val="tx1"/>
                </a:solidFill>
                <a:effectLst/>
                <a:latin typeface="Arial" charset="0"/>
                <a:ea typeface="+mn-ea"/>
                <a:cs typeface="Arial" charset="0"/>
              </a:rPr>
              <a:t>). DIRECT splits the feasible space into ever smaller </a:t>
            </a:r>
            <a:r>
              <a:rPr lang="en-US" sz="1200" kern="1200" dirty="0" err="1" smtClean="0">
                <a:solidFill>
                  <a:schemeClr val="tx1"/>
                </a:solidFill>
                <a:effectLst/>
                <a:latin typeface="Arial" charset="0"/>
                <a:ea typeface="+mn-ea"/>
                <a:cs typeface="Arial" charset="0"/>
              </a:rPr>
              <a:t>hypercubes</a:t>
            </a:r>
            <a:r>
              <a:rPr lang="en-US" sz="1200" kern="1200" dirty="0" smtClean="0">
                <a:solidFill>
                  <a:schemeClr val="tx1"/>
                </a:solidFill>
                <a:effectLst/>
                <a:latin typeface="Arial" charset="0"/>
                <a:ea typeface="+mn-ea"/>
                <a:cs typeface="Arial" charset="0"/>
              </a:rPr>
              <a:t>, and continues this process by ascertaining which cubes are potentially optimal. This selection process allows for an efficient evaluation of a high dimensional problem. The feasible space is determined from the lower and upper bounds that the user specifies for each input parameter or input control.</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DIRECT is a modification of the </a:t>
            </a:r>
            <a:r>
              <a:rPr lang="en-US" sz="1200" kern="1200" dirty="0" err="1" smtClean="0">
                <a:solidFill>
                  <a:schemeClr val="tx1"/>
                </a:solidFill>
                <a:effectLst/>
                <a:latin typeface="Arial" charset="0"/>
                <a:ea typeface="+mn-ea"/>
                <a:cs typeface="Arial" charset="0"/>
              </a:rPr>
              <a:t>Lipschitzian</a:t>
            </a:r>
            <a:r>
              <a:rPr lang="en-US" sz="1200" kern="1200" dirty="0" smtClean="0">
                <a:solidFill>
                  <a:schemeClr val="tx1"/>
                </a:solidFill>
                <a:effectLst/>
                <a:latin typeface="Arial" charset="0"/>
                <a:ea typeface="+mn-ea"/>
                <a:cs typeface="Arial" charset="0"/>
              </a:rPr>
              <a:t> optimization approach that eliminates the need to specify the </a:t>
            </a:r>
            <a:r>
              <a:rPr lang="en-US" sz="1200" kern="1200" dirty="0" err="1" smtClean="0">
                <a:solidFill>
                  <a:schemeClr val="tx1"/>
                </a:solidFill>
                <a:effectLst/>
                <a:latin typeface="Arial" charset="0"/>
                <a:ea typeface="+mn-ea"/>
                <a:cs typeface="Arial" charset="0"/>
              </a:rPr>
              <a:t>Lipschitz</a:t>
            </a:r>
            <a:r>
              <a:rPr lang="en-US" sz="1200" kern="1200" dirty="0" smtClean="0">
                <a:solidFill>
                  <a:schemeClr val="tx1"/>
                </a:solidFill>
                <a:effectLst/>
                <a:latin typeface="Arial" charset="0"/>
                <a:ea typeface="+mn-ea"/>
                <a:cs typeface="Arial" charset="0"/>
              </a:rPr>
              <a:t> constant (Jones, 1993; </a:t>
            </a:r>
            <a:r>
              <a:rPr lang="en-US" sz="1200" kern="1200" dirty="0" err="1" smtClean="0">
                <a:solidFill>
                  <a:schemeClr val="tx1"/>
                </a:solidFill>
                <a:effectLst/>
                <a:latin typeface="Arial" charset="0"/>
                <a:ea typeface="+mn-ea"/>
                <a:cs typeface="Arial" charset="0"/>
              </a:rPr>
              <a:t>Finkel</a:t>
            </a:r>
            <a:r>
              <a:rPr lang="en-US" sz="1200" kern="1200" dirty="0" smtClean="0">
                <a:solidFill>
                  <a:schemeClr val="tx1"/>
                </a:solidFill>
                <a:effectLst/>
                <a:latin typeface="Arial" charset="0"/>
                <a:ea typeface="+mn-ea"/>
                <a:cs typeface="Arial" charset="0"/>
              </a:rPr>
              <a:t> 2003, 2005).  The </a:t>
            </a:r>
            <a:r>
              <a:rPr lang="en-US" sz="1200" kern="1200" dirty="0" err="1" smtClean="0">
                <a:solidFill>
                  <a:schemeClr val="tx1"/>
                </a:solidFill>
                <a:effectLst/>
                <a:latin typeface="Arial" charset="0"/>
                <a:ea typeface="+mn-ea"/>
                <a:cs typeface="Arial" charset="0"/>
              </a:rPr>
              <a:t>Lipschitz</a:t>
            </a:r>
            <a:r>
              <a:rPr lang="en-US" sz="1200" kern="1200" dirty="0" smtClean="0">
                <a:solidFill>
                  <a:schemeClr val="tx1"/>
                </a:solidFill>
                <a:effectLst/>
                <a:latin typeface="Arial" charset="0"/>
                <a:ea typeface="+mn-ea"/>
                <a:cs typeface="Arial" charset="0"/>
              </a:rPr>
              <a:t> constant is a weighting parameter, which decides the emphasis on the global and the local search. DIRECT eliminates the use of </a:t>
            </a:r>
            <a:r>
              <a:rPr lang="en-US" sz="1200" kern="1200" dirty="0" err="1" smtClean="0">
                <a:solidFill>
                  <a:schemeClr val="tx1"/>
                </a:solidFill>
                <a:effectLst/>
                <a:latin typeface="Arial" charset="0"/>
                <a:ea typeface="+mn-ea"/>
                <a:cs typeface="Arial" charset="0"/>
              </a:rPr>
              <a:t>Lipschitz</a:t>
            </a:r>
            <a:r>
              <a:rPr lang="en-US" sz="1200" kern="1200" dirty="0" smtClean="0">
                <a:solidFill>
                  <a:schemeClr val="tx1"/>
                </a:solidFill>
                <a:effectLst/>
                <a:latin typeface="Arial" charset="0"/>
                <a:ea typeface="+mn-ea"/>
                <a:cs typeface="Arial" charset="0"/>
              </a:rPr>
              <a:t> constant by searching all possible values for the Lipchitz constant thus putting a balanced emphasis on both the global and local search (</a:t>
            </a:r>
            <a:r>
              <a:rPr lang="en-US" sz="1200" kern="1200" dirty="0" err="1" smtClean="0">
                <a:solidFill>
                  <a:schemeClr val="tx1"/>
                </a:solidFill>
                <a:effectLst/>
                <a:latin typeface="Arial" charset="0"/>
                <a:ea typeface="+mn-ea"/>
                <a:cs typeface="Arial" charset="0"/>
              </a:rPr>
              <a:t>Porandla</a:t>
            </a:r>
            <a:r>
              <a:rPr lang="en-US" sz="1200" kern="1200" dirty="0" smtClean="0">
                <a:solidFill>
                  <a:schemeClr val="tx1"/>
                </a:solidFill>
                <a:effectLst/>
                <a:latin typeface="Arial" charset="0"/>
                <a:ea typeface="+mn-ea"/>
                <a:cs typeface="Arial" charset="0"/>
              </a:rPr>
              <a:t>). The </a:t>
            </a:r>
            <a:r>
              <a:rPr lang="en-US" sz="1200" kern="1200" dirty="0" err="1" smtClean="0">
                <a:solidFill>
                  <a:schemeClr val="tx1"/>
                </a:solidFill>
                <a:effectLst/>
                <a:latin typeface="Arial" charset="0"/>
                <a:ea typeface="+mn-ea"/>
                <a:cs typeface="Arial" charset="0"/>
              </a:rPr>
              <a:t>DiscoverSim</a:t>
            </a:r>
            <a:r>
              <a:rPr lang="en-US" sz="1200" kern="1200" dirty="0" smtClean="0">
                <a:solidFill>
                  <a:schemeClr val="tx1"/>
                </a:solidFill>
                <a:effectLst/>
                <a:latin typeface="Arial" charset="0"/>
                <a:ea typeface="+mn-ea"/>
                <a:cs typeface="Arial" charset="0"/>
              </a:rPr>
              <a:t> algorithm is adapted from </a:t>
            </a:r>
            <a:r>
              <a:rPr lang="en-US" sz="1200" kern="1200" dirty="0" err="1" smtClean="0">
                <a:solidFill>
                  <a:schemeClr val="tx1"/>
                </a:solidFill>
                <a:effectLst/>
                <a:latin typeface="Arial" charset="0"/>
                <a:ea typeface="+mn-ea"/>
                <a:cs typeface="Arial" charset="0"/>
              </a:rPr>
              <a:t>Finkel</a:t>
            </a:r>
            <a:r>
              <a:rPr lang="en-US" sz="1200" kern="1200" dirty="0" smtClean="0">
                <a:solidFill>
                  <a:schemeClr val="tx1"/>
                </a:solidFill>
                <a:effectLst/>
                <a:latin typeface="Arial" charset="0"/>
                <a:ea typeface="+mn-ea"/>
                <a:cs typeface="Arial" charset="0"/>
              </a:rPr>
              <a:t> (2004).</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GA is a derivative free global optimization method that attempts to find a global optimum by simulating an evolutionary process. Each member of a population (a chromosome) has a set of genes (parameter values). The members breed, and the genes can mutate. Successful chromosomes – i.e., those that are most fit, as evaluated by the optimization process - survive, while the rest die. The parameters associated with the successful genes are returned. See </a:t>
            </a:r>
            <a:r>
              <a:rPr lang="en-US" sz="1200" u="sng" kern="1200" dirty="0" smtClean="0">
                <a:solidFill>
                  <a:schemeClr val="tx1"/>
                </a:solidFill>
                <a:effectLst/>
                <a:latin typeface="Arial" charset="0"/>
                <a:ea typeface="+mn-ea"/>
                <a:cs typeface="Arial" charset="0"/>
                <a:hlinkClick r:id="rId3"/>
              </a:rPr>
              <a:t>http://en.wikipedia.org/wiki/Genetic_algorithm</a:t>
            </a:r>
            <a:r>
              <a:rPr lang="en-US" sz="1200" kern="1200" dirty="0" smtClean="0">
                <a:solidFill>
                  <a:schemeClr val="tx1"/>
                </a:solidFill>
                <a:effectLst/>
                <a:latin typeface="Arial" charset="0"/>
                <a:ea typeface="+mn-ea"/>
                <a:cs typeface="Arial" charset="0"/>
              </a:rPr>
              <a:t> for further details. On-line interactive tutorials are available at: </a:t>
            </a:r>
            <a:r>
              <a:rPr lang="en-US" sz="1200" u="sng" kern="1200" dirty="0" smtClean="0">
                <a:solidFill>
                  <a:schemeClr val="tx1"/>
                </a:solidFill>
                <a:effectLst/>
                <a:latin typeface="Arial" charset="0"/>
                <a:ea typeface="+mn-ea"/>
                <a:cs typeface="Arial" charset="0"/>
                <a:hlinkClick r:id="rId4"/>
              </a:rPr>
              <a:t>http://userweb.eng.gla.ac.uk/yun.li/ga_demo/</a:t>
            </a:r>
            <a:r>
              <a:rPr lang="en-US" sz="1200" kern="1200" dirty="0" smtClean="0">
                <a:solidFill>
                  <a:schemeClr val="tx1"/>
                </a:solidFill>
                <a:effectLst/>
                <a:latin typeface="Arial" charset="0"/>
                <a:ea typeface="+mn-ea"/>
                <a:cs typeface="Arial" charset="0"/>
              </a:rPr>
              <a:t> and </a:t>
            </a:r>
            <a:r>
              <a:rPr lang="en-US" sz="1200" u="sng" kern="1200" dirty="0" smtClean="0">
                <a:solidFill>
                  <a:schemeClr val="tx1"/>
                </a:solidFill>
                <a:effectLst/>
                <a:latin typeface="Arial" charset="0"/>
                <a:ea typeface="+mn-ea"/>
                <a:cs typeface="Arial" charset="0"/>
                <a:hlinkClick r:id="rId5"/>
              </a:rPr>
              <a:t>http://www.obitko.com/tutorials/genetic-algorithms/</a:t>
            </a:r>
            <a:r>
              <a:rPr lang="en-US" sz="1200" kern="1200" dirty="0" smtClean="0">
                <a:solidFill>
                  <a:schemeClr val="tx1"/>
                </a:solidFill>
                <a:effectLst/>
                <a:latin typeface="Arial" charset="0"/>
                <a:ea typeface="+mn-ea"/>
                <a:cs typeface="Arial" charset="0"/>
              </a:rPr>
              <a:t>.</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19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dirty="0" smtClean="0"/>
              <a:t>See </a:t>
            </a:r>
            <a:r>
              <a:rPr lang="en-US" dirty="0" err="1" smtClean="0"/>
              <a:t>DiscoverSim</a:t>
            </a:r>
            <a:r>
              <a:rPr lang="en-US" baseline="0" dirty="0" smtClean="0"/>
              <a:t> workbook for Case Study details using the file </a:t>
            </a:r>
            <a:r>
              <a:rPr lang="en-US" sz="1200" b="1" kern="1200" dirty="0" smtClean="0">
                <a:solidFill>
                  <a:schemeClr val="tx1"/>
                </a:solidFill>
                <a:effectLst/>
                <a:latin typeface="Arial" charset="0"/>
                <a:ea typeface="+mn-ea"/>
                <a:cs typeface="Arial" charset="0"/>
              </a:rPr>
              <a:t>Shutoff Valve Spring Force.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dirty="0" smtClean="0"/>
              <a:t>See </a:t>
            </a:r>
            <a:r>
              <a:rPr lang="en-US" dirty="0" err="1" smtClean="0"/>
              <a:t>DiscoverSim</a:t>
            </a:r>
            <a:r>
              <a:rPr lang="en-US" baseline="0" dirty="0" smtClean="0"/>
              <a:t> workbook for Case Study details using the file </a:t>
            </a:r>
            <a:r>
              <a:rPr lang="en-US" sz="1200" b="1" kern="1200" dirty="0" smtClean="0">
                <a:solidFill>
                  <a:schemeClr val="tx1"/>
                </a:solidFill>
                <a:effectLst/>
                <a:latin typeface="Arial" charset="0"/>
                <a:ea typeface="+mn-ea"/>
                <a:cs typeface="Arial" charset="0"/>
              </a:rPr>
              <a:t>Shutoff Valve Spring Force.</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29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dirty="0" smtClean="0"/>
              <a:t>See </a:t>
            </a:r>
            <a:r>
              <a:rPr lang="en-US" dirty="0" err="1" smtClean="0"/>
              <a:t>DiscoverSim</a:t>
            </a:r>
            <a:r>
              <a:rPr lang="en-US" baseline="0" dirty="0" smtClean="0"/>
              <a:t> workbook for Case Study details using the file </a:t>
            </a:r>
            <a:r>
              <a:rPr lang="en-US" sz="1200" b="1" kern="1200" dirty="0" smtClean="0">
                <a:solidFill>
                  <a:schemeClr val="tx1"/>
                </a:solidFill>
                <a:effectLst/>
                <a:latin typeface="Arial" charset="0"/>
                <a:ea typeface="+mn-ea"/>
                <a:cs typeface="Arial" charset="0"/>
              </a:rPr>
              <a:t>Shutoff Valve Spring Force.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dirty="0" smtClean="0"/>
              <a:t>See </a:t>
            </a:r>
            <a:r>
              <a:rPr lang="en-US" dirty="0" err="1" smtClean="0"/>
              <a:t>DiscoverSim</a:t>
            </a:r>
            <a:r>
              <a:rPr lang="en-US" baseline="0" dirty="0" smtClean="0"/>
              <a:t> workbook for Case Study details using the file </a:t>
            </a:r>
            <a:r>
              <a:rPr lang="en-US" sz="1200" b="1" kern="1200" dirty="0" smtClean="0">
                <a:solidFill>
                  <a:schemeClr val="tx1"/>
                </a:solidFill>
                <a:effectLst/>
                <a:latin typeface="Arial" charset="0"/>
                <a:ea typeface="+mn-ea"/>
                <a:cs typeface="Arial" charset="0"/>
              </a:rPr>
              <a:t>Shutoff Valve Spring Force.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31</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dirty="0" smtClean="0"/>
              <a:t>See </a:t>
            </a:r>
            <a:r>
              <a:rPr lang="en-US" dirty="0" err="1" smtClean="0"/>
              <a:t>DiscoverSim</a:t>
            </a:r>
            <a:r>
              <a:rPr lang="en-US" baseline="0" dirty="0" smtClean="0"/>
              <a:t> workbook for Case Study details using the file </a:t>
            </a:r>
            <a:r>
              <a:rPr lang="en-US" sz="1200" b="1" kern="1200" dirty="0" smtClean="0">
                <a:solidFill>
                  <a:schemeClr val="tx1"/>
                </a:solidFill>
                <a:effectLst/>
                <a:latin typeface="Arial" charset="0"/>
                <a:ea typeface="+mn-ea"/>
                <a:cs typeface="Arial" charset="0"/>
              </a:rPr>
              <a:t>Shutoff Valve Spring Force.</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01810-FDEF-40B0-88F0-754EDF0DC70C}" type="slidenum">
              <a:rPr lang="en-US"/>
              <a:pPr/>
              <a:t>32</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B9F08-AE61-4F72-9332-46F0FEC8F0E1}" type="slidenum">
              <a:rPr lang="en-US"/>
              <a:pPr/>
              <a:t>33</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4</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5</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sz="1200" kern="1200" dirty="0" smtClean="0">
                <a:solidFill>
                  <a:schemeClr val="tx1"/>
                </a:solidFill>
                <a:effectLst/>
                <a:latin typeface="Arial" charset="0"/>
                <a:ea typeface="+mn-ea"/>
                <a:cs typeface="Arial" charset="0"/>
              </a:rPr>
              <a:t>References</a:t>
            </a:r>
            <a:r>
              <a:rPr lang="en-US" sz="1200" kern="1200" baseline="0" dirty="0" smtClean="0">
                <a:solidFill>
                  <a:schemeClr val="tx1"/>
                </a:solidFill>
                <a:effectLst/>
                <a:latin typeface="Arial" charset="0"/>
                <a:ea typeface="+mn-ea"/>
                <a:cs typeface="Arial" charset="0"/>
              </a:rPr>
              <a:t> for DIRECT and Hybrid Methods:</a:t>
            </a:r>
          </a:p>
          <a:p>
            <a:endParaRPr lang="en-US" sz="1200" kern="1200" dirty="0" smtClean="0">
              <a:solidFill>
                <a:schemeClr val="tx1"/>
              </a:solidFill>
              <a:effectLst/>
              <a:latin typeface="Arial" charset="0"/>
              <a:ea typeface="+mn-ea"/>
              <a:cs typeface="Arial" charset="0"/>
            </a:endParaRPr>
          </a:p>
          <a:p>
            <a:r>
              <a:rPr lang="en-US" sz="1200" kern="1200" dirty="0" err="1" smtClean="0">
                <a:solidFill>
                  <a:schemeClr val="tx1"/>
                </a:solidFill>
                <a:effectLst/>
                <a:latin typeface="Arial" charset="0"/>
                <a:ea typeface="+mn-ea"/>
                <a:cs typeface="Arial" charset="0"/>
              </a:rPr>
              <a:t>Finkel</a:t>
            </a:r>
            <a:r>
              <a:rPr lang="en-US" sz="1200" kern="1200" dirty="0" smtClean="0">
                <a:solidFill>
                  <a:schemeClr val="tx1"/>
                </a:solidFill>
                <a:effectLst/>
                <a:latin typeface="Arial" charset="0"/>
                <a:ea typeface="+mn-ea"/>
                <a:cs typeface="Arial" charset="0"/>
              </a:rPr>
              <a:t>, D. E. (2003). </a:t>
            </a:r>
            <a:r>
              <a:rPr lang="en-US" sz="1200" i="1" kern="1200" dirty="0" smtClean="0">
                <a:solidFill>
                  <a:schemeClr val="tx1"/>
                </a:solidFill>
                <a:effectLst/>
                <a:latin typeface="Arial" charset="0"/>
                <a:ea typeface="+mn-ea"/>
                <a:cs typeface="Arial" charset="0"/>
              </a:rPr>
              <a:t>DIRECT Optimization Algorithm User Guide</a:t>
            </a:r>
            <a:r>
              <a:rPr lang="en-US" sz="1200" kern="1200" dirty="0" smtClean="0">
                <a:solidFill>
                  <a:schemeClr val="tx1"/>
                </a:solidFill>
                <a:effectLst/>
                <a:latin typeface="Arial" charset="0"/>
                <a:ea typeface="+mn-ea"/>
                <a:cs typeface="Arial" charset="0"/>
              </a:rPr>
              <a:t>. Technical Report CRSC-TR03-11, Center for Research and Scientific Computation, North Carolina State University, Raleigh, NC.</a:t>
            </a:r>
          </a:p>
          <a:p>
            <a:r>
              <a:rPr lang="en-US" sz="1200" kern="1200" dirty="0" smtClean="0">
                <a:solidFill>
                  <a:schemeClr val="tx1"/>
                </a:solidFill>
                <a:effectLst/>
                <a:latin typeface="Arial" charset="0"/>
                <a:ea typeface="+mn-ea"/>
                <a:cs typeface="Arial" charset="0"/>
              </a:rPr>
              <a:t> </a:t>
            </a:r>
          </a:p>
          <a:p>
            <a:r>
              <a:rPr lang="en-US" sz="1200" kern="1200" dirty="0" err="1" smtClean="0">
                <a:solidFill>
                  <a:schemeClr val="tx1"/>
                </a:solidFill>
                <a:effectLst/>
                <a:latin typeface="Arial" charset="0"/>
                <a:ea typeface="+mn-ea"/>
                <a:cs typeface="Arial" charset="0"/>
              </a:rPr>
              <a:t>Finkel</a:t>
            </a:r>
            <a:r>
              <a:rPr lang="en-US" sz="1200" kern="1200" dirty="0" smtClean="0">
                <a:solidFill>
                  <a:schemeClr val="tx1"/>
                </a:solidFill>
                <a:effectLst/>
                <a:latin typeface="Arial" charset="0"/>
                <a:ea typeface="+mn-ea"/>
                <a:cs typeface="Arial" charset="0"/>
              </a:rPr>
              <a:t>, D. E. (2004). </a:t>
            </a:r>
            <a:r>
              <a:rPr lang="en-US" sz="1200" i="1" kern="1200" dirty="0" smtClean="0">
                <a:solidFill>
                  <a:schemeClr val="tx1"/>
                </a:solidFill>
                <a:effectLst/>
                <a:latin typeface="Arial" charset="0"/>
                <a:ea typeface="+mn-ea"/>
                <a:cs typeface="Arial" charset="0"/>
              </a:rPr>
              <a:t>DIRECT Version 4.0</a:t>
            </a:r>
            <a:r>
              <a:rPr lang="en-US" sz="1200" kern="1200" dirty="0" smtClean="0">
                <a:solidFill>
                  <a:schemeClr val="tx1"/>
                </a:solidFill>
                <a:effectLst/>
                <a:latin typeface="Arial" charset="0"/>
                <a:ea typeface="+mn-ea"/>
                <a:cs typeface="Arial" charset="0"/>
              </a:rPr>
              <a:t>, </a:t>
            </a:r>
            <a:r>
              <a:rPr lang="en-US" sz="1200" kern="1200" dirty="0" err="1" smtClean="0">
                <a:solidFill>
                  <a:schemeClr val="tx1"/>
                </a:solidFill>
                <a:effectLst/>
                <a:latin typeface="Arial" charset="0"/>
                <a:ea typeface="+mn-ea"/>
                <a:cs typeface="Arial" charset="0"/>
              </a:rPr>
              <a:t>Matlab</a:t>
            </a:r>
            <a:r>
              <a:rPr lang="en-US" sz="1200" kern="1200" dirty="0" smtClean="0">
                <a:solidFill>
                  <a:schemeClr val="tx1"/>
                </a:solidFill>
                <a:effectLst/>
                <a:latin typeface="Arial" charset="0"/>
                <a:ea typeface="+mn-ea"/>
                <a:cs typeface="Arial" charset="0"/>
              </a:rPr>
              <a:t> Code, </a:t>
            </a:r>
            <a:r>
              <a:rPr lang="en-US" sz="1200" u="sng" kern="1200" dirty="0" smtClean="0">
                <a:solidFill>
                  <a:schemeClr val="tx1"/>
                </a:solidFill>
                <a:effectLst/>
                <a:latin typeface="Arial" charset="0"/>
                <a:ea typeface="+mn-ea"/>
                <a:cs typeface="Arial" charset="0"/>
                <a:hlinkClick r:id="rId3"/>
              </a:rPr>
              <a:t>http://www4.ncsu.edu/~ctk/Finkel_Direct/Direct.m</a:t>
            </a:r>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
            </a:r>
            <a:br>
              <a:rPr lang="en-US" sz="1200" kern="1200" dirty="0" smtClean="0">
                <a:solidFill>
                  <a:schemeClr val="tx1"/>
                </a:solidFill>
                <a:effectLst/>
                <a:latin typeface="Arial" charset="0"/>
                <a:ea typeface="+mn-ea"/>
                <a:cs typeface="Arial" charset="0"/>
              </a:rPr>
            </a:br>
            <a:r>
              <a:rPr lang="en-US" sz="1200" kern="1200" dirty="0" err="1" smtClean="0">
                <a:solidFill>
                  <a:schemeClr val="tx1"/>
                </a:solidFill>
                <a:effectLst/>
                <a:latin typeface="Arial" charset="0"/>
                <a:ea typeface="+mn-ea"/>
                <a:cs typeface="Arial" charset="0"/>
              </a:rPr>
              <a:t>Finkel</a:t>
            </a:r>
            <a:r>
              <a:rPr lang="en-US" sz="1200" kern="1200" dirty="0" smtClean="0">
                <a:solidFill>
                  <a:schemeClr val="tx1"/>
                </a:solidFill>
                <a:effectLst/>
                <a:latin typeface="Arial" charset="0"/>
                <a:ea typeface="+mn-ea"/>
                <a:cs typeface="Arial" charset="0"/>
              </a:rPr>
              <a:t>, D. E. (2005). </a:t>
            </a:r>
            <a:r>
              <a:rPr lang="en-US" sz="1200" i="1" kern="1200" dirty="0" smtClean="0">
                <a:solidFill>
                  <a:schemeClr val="tx1"/>
                </a:solidFill>
                <a:effectLst/>
                <a:latin typeface="Arial" charset="0"/>
                <a:ea typeface="+mn-ea"/>
                <a:cs typeface="Arial" charset="0"/>
              </a:rPr>
              <a:t>Global optimization with the DIRECT algorithm</a:t>
            </a:r>
            <a:r>
              <a:rPr lang="en-US" sz="1200" kern="1200" dirty="0" smtClean="0">
                <a:solidFill>
                  <a:schemeClr val="tx1"/>
                </a:solidFill>
                <a:effectLst/>
                <a:latin typeface="Arial" charset="0"/>
                <a:ea typeface="+mn-ea"/>
                <a:cs typeface="Arial" charset="0"/>
              </a:rPr>
              <a:t>. Ph. D. thesis, North Carolina State University.</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Arial" charset="0"/>
                <a:ea typeface="+mn-ea"/>
                <a:cs typeface="Arial" charset="0"/>
              </a:rPr>
              <a:t>Hiwa</a:t>
            </a:r>
            <a:r>
              <a:rPr lang="en-US" sz="1200" kern="1200" dirty="0" smtClean="0">
                <a:solidFill>
                  <a:schemeClr val="tx1"/>
                </a:solidFill>
                <a:effectLst/>
                <a:latin typeface="Arial" charset="0"/>
                <a:ea typeface="+mn-ea"/>
                <a:cs typeface="Arial" charset="0"/>
              </a:rPr>
              <a:t>, S., T. Hiroyasu and M. Miki. “Hybrid Optimization Using DIRECT, GA, and SQP for Global Exploration”, </a:t>
            </a:r>
            <a:r>
              <a:rPr lang="en-US" sz="1200" kern="1200" dirty="0" err="1" smtClean="0">
                <a:solidFill>
                  <a:schemeClr val="tx1"/>
                </a:solidFill>
                <a:effectLst/>
                <a:latin typeface="Arial" charset="0"/>
                <a:ea typeface="+mn-ea"/>
                <a:cs typeface="Arial" charset="0"/>
              </a:rPr>
              <a:t>Doshisha</a:t>
            </a:r>
            <a:r>
              <a:rPr lang="en-US" sz="1200" kern="1200" dirty="0" smtClean="0">
                <a:solidFill>
                  <a:schemeClr val="tx1"/>
                </a:solidFill>
                <a:effectLst/>
                <a:latin typeface="Arial" charset="0"/>
                <a:ea typeface="+mn-ea"/>
                <a:cs typeface="Arial" charset="0"/>
              </a:rPr>
              <a:t> University, Kyoto, Japan.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Jones, D.R., C.D. </a:t>
            </a:r>
            <a:r>
              <a:rPr lang="en-US" sz="1200" kern="1200" dirty="0" err="1" smtClean="0">
                <a:solidFill>
                  <a:schemeClr val="tx1"/>
                </a:solidFill>
                <a:effectLst/>
                <a:latin typeface="Arial" charset="0"/>
                <a:ea typeface="+mn-ea"/>
                <a:cs typeface="Arial" charset="0"/>
              </a:rPr>
              <a:t>Perttunen</a:t>
            </a:r>
            <a:r>
              <a:rPr lang="en-US" sz="1200" kern="1200" dirty="0" smtClean="0">
                <a:solidFill>
                  <a:schemeClr val="tx1"/>
                </a:solidFill>
                <a:effectLst/>
                <a:latin typeface="Arial" charset="0"/>
                <a:ea typeface="+mn-ea"/>
                <a:cs typeface="Arial" charset="0"/>
              </a:rPr>
              <a:t> and B.E. </a:t>
            </a:r>
            <a:r>
              <a:rPr lang="en-US" sz="1200" kern="1200" dirty="0" err="1" smtClean="0">
                <a:solidFill>
                  <a:schemeClr val="tx1"/>
                </a:solidFill>
                <a:effectLst/>
                <a:latin typeface="Arial" charset="0"/>
                <a:ea typeface="+mn-ea"/>
                <a:cs typeface="Arial" charset="0"/>
              </a:rPr>
              <a:t>Stuckman</a:t>
            </a:r>
            <a:r>
              <a:rPr lang="en-US" sz="1200" kern="1200" dirty="0" smtClean="0">
                <a:solidFill>
                  <a:schemeClr val="tx1"/>
                </a:solidFill>
                <a:effectLst/>
                <a:latin typeface="Arial" charset="0"/>
                <a:ea typeface="+mn-ea"/>
                <a:cs typeface="Arial" charset="0"/>
              </a:rPr>
              <a:t> (1993), “</a:t>
            </a:r>
            <a:r>
              <a:rPr lang="en-US" sz="1200" kern="1200" dirty="0" err="1" smtClean="0">
                <a:solidFill>
                  <a:schemeClr val="tx1"/>
                </a:solidFill>
                <a:effectLst/>
                <a:latin typeface="Arial" charset="0"/>
                <a:ea typeface="+mn-ea"/>
                <a:cs typeface="Arial" charset="0"/>
              </a:rPr>
              <a:t>Lipschitzian</a:t>
            </a:r>
            <a:r>
              <a:rPr lang="en-US" sz="1200" kern="1200" dirty="0" smtClean="0">
                <a:solidFill>
                  <a:schemeClr val="tx1"/>
                </a:solidFill>
                <a:effectLst/>
                <a:latin typeface="Arial" charset="0"/>
                <a:ea typeface="+mn-ea"/>
                <a:cs typeface="Arial" charset="0"/>
              </a:rPr>
              <a:t> Optimization Without the </a:t>
            </a:r>
            <a:r>
              <a:rPr lang="en-US" sz="1200" kern="1200" dirty="0" err="1" smtClean="0">
                <a:solidFill>
                  <a:schemeClr val="tx1"/>
                </a:solidFill>
                <a:effectLst/>
                <a:latin typeface="Arial" charset="0"/>
                <a:ea typeface="+mn-ea"/>
                <a:cs typeface="Arial" charset="0"/>
              </a:rPr>
              <a:t>Lipschitz</a:t>
            </a:r>
            <a:r>
              <a:rPr lang="en-US" sz="1200" kern="1200" dirty="0" smtClean="0">
                <a:solidFill>
                  <a:schemeClr val="tx1"/>
                </a:solidFill>
                <a:effectLst/>
                <a:latin typeface="Arial" charset="0"/>
                <a:ea typeface="+mn-ea"/>
                <a:cs typeface="Arial" charset="0"/>
              </a:rPr>
              <a:t> Constant”, </a:t>
            </a:r>
            <a:r>
              <a:rPr lang="en-US" sz="1200" i="1" kern="1200" dirty="0" smtClean="0">
                <a:solidFill>
                  <a:schemeClr val="tx1"/>
                </a:solidFill>
                <a:effectLst/>
                <a:latin typeface="Arial" charset="0"/>
                <a:ea typeface="+mn-ea"/>
                <a:cs typeface="Arial" charset="0"/>
              </a:rPr>
              <a:t>Journal Of Optimization Theory And Application</a:t>
            </a:r>
            <a:r>
              <a:rPr lang="en-US" sz="1200" kern="1200" dirty="0" smtClean="0">
                <a:solidFill>
                  <a:schemeClr val="tx1"/>
                </a:solidFill>
                <a:effectLst/>
                <a:latin typeface="Arial" charset="0"/>
                <a:ea typeface="+mn-ea"/>
                <a:cs typeface="Arial" charset="0"/>
              </a:rPr>
              <a:t>: Vol. 79(1), pp. 157 – 181.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6</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sz="1200" kern="1200" dirty="0" smtClean="0">
              <a:solidFill>
                <a:schemeClr val="tx1"/>
              </a:solidFill>
              <a:effectLst/>
              <a:latin typeface="Arial" charset="0"/>
              <a:ea typeface="+mn-ea"/>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8</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sz="1200" dirty="0" smtClean="0"/>
              <a:t>Ref: http://en.wikipedia.org/wiki/Monte_Carlo_method</a:t>
            </a:r>
          </a:p>
          <a:p>
            <a:endParaRPr lang="en-US" sz="1200" dirty="0" smtClean="0"/>
          </a:p>
          <a:p>
            <a:r>
              <a:rPr lang="en-US" sz="1200" kern="1200" dirty="0" smtClean="0">
                <a:solidFill>
                  <a:schemeClr val="tx1"/>
                </a:solidFill>
                <a:effectLst/>
                <a:latin typeface="Arial" charset="0"/>
                <a:ea typeface="+mn-ea"/>
                <a:cs typeface="Arial" charset="0"/>
              </a:rPr>
              <a:t>There are two components to uncertainty: one is the actual process variation, and the second is measurement error or error due to lack of knowledge. The contribution of the latter can be incorporated into a model, but for simplicity we will assume that the measurement error is negligible.</a:t>
            </a:r>
          </a:p>
          <a:p>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89092-3801-469F-B4EE-9D08AD4F9338}" type="slidenum">
              <a:rPr lang="en-US"/>
              <a:pPr/>
              <a:t>9</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sz="1200" kern="1200" dirty="0" smtClean="0">
                <a:solidFill>
                  <a:schemeClr val="tx1"/>
                </a:solidFill>
                <a:effectLst/>
                <a:latin typeface="Arial" charset="0"/>
                <a:ea typeface="+mn-ea"/>
                <a:cs typeface="Arial" charset="0"/>
              </a:rPr>
              <a:t>While not shown here, requirements (specification limits) can easily be added to Y to obtain probability of nonconformance.</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Notice that even though input distributions A2 and A3 are not normal, the distribution for the total is normal. This is due to the central limit theorem.  Of course, this will not always be the case when performing a Monte-Carlo simulation!</a:t>
            </a:r>
          </a:p>
          <a:p>
            <a:endParaRPr lang="en-US" sz="1200" dirty="0" smtClean="0"/>
          </a:p>
          <a:p>
            <a:r>
              <a:rPr lang="en-US" sz="1200" kern="1200" dirty="0" smtClean="0">
                <a:solidFill>
                  <a:schemeClr val="tx1"/>
                </a:solidFill>
                <a:effectLst/>
                <a:latin typeface="Arial" charset="0"/>
                <a:ea typeface="+mn-ea"/>
                <a:cs typeface="Arial" charset="0"/>
              </a:rPr>
              <a:t>The areas of application for Monte-Carlo simulation are very wide, including Design for Six Sigma (DFSS), Tolerance Design, Project Management and Risk Management with common use in Engineering, Finance, Telecommunications and Oil &amp; Gas Exploration.</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The following books are recommended for further reading:</a:t>
            </a: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Savage, Sam (2009), </a:t>
            </a:r>
            <a:r>
              <a:rPr lang="en-US" sz="1200" i="1" kern="1200" dirty="0" smtClean="0">
                <a:solidFill>
                  <a:schemeClr val="tx1"/>
                </a:solidFill>
                <a:effectLst/>
                <a:latin typeface="Arial" charset="0"/>
                <a:ea typeface="+mn-ea"/>
                <a:cs typeface="Arial" charset="0"/>
              </a:rPr>
              <a:t>The Flaw of Averages: Why We Underestimate Risk in the Face of Uncertainty, </a:t>
            </a:r>
            <a:r>
              <a:rPr lang="en-US" sz="1200" kern="1200" dirty="0" smtClean="0">
                <a:solidFill>
                  <a:schemeClr val="tx1"/>
                </a:solidFill>
                <a:effectLst/>
                <a:latin typeface="Arial" charset="0"/>
                <a:ea typeface="+mn-ea"/>
                <a:cs typeface="Arial" charset="0"/>
              </a:rPr>
              <a:t>Hoboken, NJ, Wiley</a:t>
            </a:r>
            <a:r>
              <a:rPr lang="en-US" sz="1200" i="1" kern="1200" dirty="0" smtClean="0">
                <a:solidFill>
                  <a:schemeClr val="tx1"/>
                </a:solidFill>
                <a:effectLst/>
                <a:latin typeface="Arial" charset="0"/>
                <a:ea typeface="+mn-ea"/>
                <a:cs typeface="Arial" charset="0"/>
              </a:rPr>
              <a:t>.</a:t>
            </a:r>
            <a:endParaRPr lang="en-US" sz="1200" kern="1200" dirty="0" smtClean="0">
              <a:solidFill>
                <a:schemeClr val="tx1"/>
              </a:solidFill>
              <a:effectLst/>
              <a:latin typeface="Arial" charset="0"/>
              <a:ea typeface="+mn-ea"/>
              <a:cs typeface="Arial" charset="0"/>
            </a:endParaRPr>
          </a:p>
          <a:p>
            <a:endParaRPr lang="en-US" sz="1200" kern="1200" dirty="0" smtClean="0">
              <a:solidFill>
                <a:schemeClr val="tx1"/>
              </a:solidFill>
              <a:effectLst/>
              <a:latin typeface="Arial" charset="0"/>
              <a:ea typeface="+mn-ea"/>
              <a:cs typeface="Arial" charset="0"/>
            </a:endParaRPr>
          </a:p>
          <a:p>
            <a:r>
              <a:rPr lang="en-US" sz="1200" kern="1200" dirty="0" smtClean="0">
                <a:solidFill>
                  <a:schemeClr val="tx1"/>
                </a:solidFill>
                <a:effectLst/>
                <a:latin typeface="Arial" charset="0"/>
                <a:ea typeface="+mn-ea"/>
                <a:cs typeface="Arial" charset="0"/>
              </a:rPr>
              <a:t>Sleeper, Andrew (2006), </a:t>
            </a:r>
            <a:r>
              <a:rPr lang="en-US" sz="1200" i="1" kern="1200" dirty="0" smtClean="0">
                <a:solidFill>
                  <a:schemeClr val="tx1"/>
                </a:solidFill>
                <a:effectLst/>
                <a:latin typeface="Arial" charset="0"/>
                <a:ea typeface="+mn-ea"/>
                <a:cs typeface="Arial" charset="0"/>
              </a:rPr>
              <a:t>Design for Six Sigma Statistics: 59 Tools for Diagnosing and Solving Problems in DFSS Initiatives</a:t>
            </a:r>
            <a:r>
              <a:rPr lang="en-US" sz="1200" kern="1200" dirty="0" smtClean="0">
                <a:solidFill>
                  <a:schemeClr val="tx1"/>
                </a:solidFill>
                <a:effectLst/>
                <a:latin typeface="Arial" charset="0"/>
                <a:ea typeface="+mn-ea"/>
                <a:cs typeface="Arial" charset="0"/>
              </a:rPr>
              <a:t>, NY, McGraw-Hill.</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28003"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8004" name="Rectangle 4"/>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128005" name="Rectangle 5"/>
          <p:cNvSpPr>
            <a:spLocks noGrp="1" noChangeArrowheads="1"/>
          </p:cNvSpPr>
          <p:nvPr>
            <p:ph type="ftr" sz="quarter" idx="3"/>
          </p:nvPr>
        </p:nvSpPr>
        <p:spPr>
          <a:xfrm>
            <a:off x="2971800" y="6619875"/>
            <a:ext cx="3276600" cy="476250"/>
          </a:xfrm>
        </p:spPr>
        <p:txBody>
          <a:bodyPr/>
          <a:lstStyle>
            <a:lvl1pPr>
              <a:defRPr>
                <a:cs typeface="Arial" charset="0"/>
              </a:defRPr>
            </a:lvl1pPr>
          </a:lstStyle>
          <a:p>
            <a:r>
              <a:rPr lang="en-US" altLang="en-US"/>
              <a:t>2Copyright © 2005 SigmaXL</a:t>
            </a:r>
            <a:r>
              <a:rPr lang="en-US" altLang="en-US" baseline="30000"/>
              <a:t>®</a:t>
            </a:r>
            <a:r>
              <a:rPr lang="en-US" altLang="en-US"/>
              <a:t>. All rights reserved.</a:t>
            </a:r>
            <a:r>
              <a:rPr lang="en-US" altLang="en-US" baseline="30000"/>
              <a:t> </a:t>
            </a:r>
          </a:p>
        </p:txBody>
      </p:sp>
      <p:sp>
        <p:nvSpPr>
          <p:cNvPr id="128006" name="Rectangle 6"/>
          <p:cNvSpPr>
            <a:spLocks noGrp="1" noChangeArrowheads="1"/>
          </p:cNvSpPr>
          <p:nvPr>
            <p:ph type="sldNum" sz="quarter" idx="4"/>
          </p:nvPr>
        </p:nvSpPr>
        <p:spPr>
          <a:xfrm>
            <a:off x="6553200" y="6245225"/>
            <a:ext cx="2133600" cy="476250"/>
          </a:xfrm>
        </p:spPr>
        <p:txBody>
          <a:bodyPr/>
          <a:lstStyle>
            <a:lvl1pPr>
              <a:defRPr/>
            </a:lvl1pPr>
          </a:lstStyle>
          <a:p>
            <a:fld id="{82CBDB64-AD63-45E8-86B0-233AEF0DE154}" type="slidenum">
              <a:rPr lang="en-US" altLang="en-US"/>
              <a:pPr/>
              <a:t>‹#›</a:t>
            </a:fld>
            <a:endParaRPr lang="en-US" altLang="en-US"/>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76200"/>
            <a:ext cx="1371600" cy="914400"/>
          </a:xfrm>
          <a:prstGeom prst="rect">
            <a:avLst/>
          </a:prstGeom>
          <a:ln>
            <a:solidFill>
              <a:srgbClr val="002060"/>
            </a:solidFill>
          </a:ln>
        </p:spPr>
      </p:pic>
    </p:spTree>
  </p:cSld>
  <p:clrMapOvr>
    <a:masterClrMapping/>
  </p:clrMapOvr>
  <p:transition advClick="0"/>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1D633B6D-794E-4BDD-94E4-4CC1C119961B}" type="slidenum">
              <a:rPr lang="en-US" altLang="en-US"/>
              <a:pPr/>
              <a:t>‹#›</a:t>
            </a:fld>
            <a:endParaRPr lang="en-US" alt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6308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64F2653B-AE90-4746-8D06-181BE1A62EAE}" type="slidenum">
              <a:rPr lang="en-US" altLang="en-US"/>
              <a:pPr/>
              <a:t>‹#›</a:t>
            </a:fld>
            <a:endParaRPr lang="en-US" alt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70866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229600" cy="4411663"/>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2</a:t>
            </a:r>
          </a:p>
        </p:txBody>
      </p:sp>
      <p:sp>
        <p:nvSpPr>
          <p:cNvPr id="6" name="Slide Number Placeholder 5"/>
          <p:cNvSpPr>
            <a:spLocks noGrp="1"/>
          </p:cNvSpPr>
          <p:nvPr>
            <p:ph type="sldNum" sz="quarter" idx="12"/>
          </p:nvPr>
        </p:nvSpPr>
        <p:spPr>
          <a:xfrm>
            <a:off x="7010400" y="6553200"/>
            <a:ext cx="2133600" cy="457200"/>
          </a:xfrm>
        </p:spPr>
        <p:txBody>
          <a:bodyPr/>
          <a:lstStyle>
            <a:lvl1pPr>
              <a:defRPr/>
            </a:lvl1pPr>
          </a:lstStyle>
          <a:p>
            <a:fld id="{29A791C9-5D51-4A62-BCC1-EA708B726709}" type="slidenum">
              <a:rPr lang="en-US" altLang="en-US"/>
              <a:pPr/>
              <a:t>‹#›</a:t>
            </a:fld>
            <a:endParaRPr lang="en-US" alt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8D87066D-CF6B-490F-883C-155164730EC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8ACBDFB2-ED90-4BC3-9149-694C74D1349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454167AD-1A08-4EEE-82A5-E27CA54A31E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2</a:t>
            </a:r>
          </a:p>
        </p:txBody>
      </p:sp>
      <p:sp>
        <p:nvSpPr>
          <p:cNvPr id="7" name="Slide Number Placeholder 6"/>
          <p:cNvSpPr>
            <a:spLocks noGrp="1"/>
          </p:cNvSpPr>
          <p:nvPr>
            <p:ph type="sldNum" sz="quarter" idx="12"/>
          </p:nvPr>
        </p:nvSpPr>
        <p:spPr/>
        <p:txBody>
          <a:bodyPr/>
          <a:lstStyle>
            <a:lvl1pPr>
              <a:defRPr/>
            </a:lvl1pPr>
          </a:lstStyle>
          <a:p>
            <a:fld id="{17A4934E-6AA5-464F-B3C0-7B709CD01EB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2</a:t>
            </a:r>
          </a:p>
        </p:txBody>
      </p:sp>
      <p:sp>
        <p:nvSpPr>
          <p:cNvPr id="9" name="Slide Number Placeholder 8"/>
          <p:cNvSpPr>
            <a:spLocks noGrp="1"/>
          </p:cNvSpPr>
          <p:nvPr>
            <p:ph type="sldNum" sz="quarter" idx="12"/>
          </p:nvPr>
        </p:nvSpPr>
        <p:spPr/>
        <p:txBody>
          <a:bodyPr/>
          <a:lstStyle>
            <a:lvl1pPr>
              <a:defRPr/>
            </a:lvl1pPr>
          </a:lstStyle>
          <a:p>
            <a:fld id="{D2FF787D-CD79-41CD-A881-750CFC847704}"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2</a:t>
            </a:r>
          </a:p>
        </p:txBody>
      </p:sp>
      <p:sp>
        <p:nvSpPr>
          <p:cNvPr id="5" name="Slide Number Placeholder 4"/>
          <p:cNvSpPr>
            <a:spLocks noGrp="1"/>
          </p:cNvSpPr>
          <p:nvPr>
            <p:ph type="sldNum" sz="quarter" idx="12"/>
          </p:nvPr>
        </p:nvSpPr>
        <p:spPr/>
        <p:txBody>
          <a:bodyPr/>
          <a:lstStyle>
            <a:lvl1pPr>
              <a:defRPr/>
            </a:lvl1pPr>
          </a:lstStyle>
          <a:p>
            <a:fld id="{6AB860CE-8B4A-4A9F-A1FF-CD49AA528886}"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2</a:t>
            </a:r>
          </a:p>
        </p:txBody>
      </p:sp>
      <p:sp>
        <p:nvSpPr>
          <p:cNvPr id="4" name="Slide Number Placeholder 3"/>
          <p:cNvSpPr>
            <a:spLocks noGrp="1"/>
          </p:cNvSpPr>
          <p:nvPr>
            <p:ph type="sldNum" sz="quarter" idx="12"/>
          </p:nvPr>
        </p:nvSpPr>
        <p:spPr/>
        <p:txBody>
          <a:bodyPr/>
          <a:lstStyle>
            <a:lvl1pPr>
              <a:defRPr/>
            </a:lvl1pPr>
          </a:lstStyle>
          <a:p>
            <a:fld id="{FFADC352-01C0-42A2-9482-3CF4D13CDAC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41329CD2-D4C3-4FA0-9892-B4F1EB9E9E79}" type="slidenum">
              <a:rPr lang="en-US" altLang="en-US"/>
              <a:pPr/>
              <a:t>‹#›</a:t>
            </a:fld>
            <a:endParaRPr lang="en-US" altLang="en-US"/>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2</a:t>
            </a:r>
          </a:p>
        </p:txBody>
      </p:sp>
      <p:sp>
        <p:nvSpPr>
          <p:cNvPr id="7" name="Slide Number Placeholder 6"/>
          <p:cNvSpPr>
            <a:spLocks noGrp="1"/>
          </p:cNvSpPr>
          <p:nvPr>
            <p:ph type="sldNum" sz="quarter" idx="12"/>
          </p:nvPr>
        </p:nvSpPr>
        <p:spPr/>
        <p:txBody>
          <a:bodyPr/>
          <a:lstStyle>
            <a:lvl1pPr>
              <a:defRPr/>
            </a:lvl1pPr>
          </a:lstStyle>
          <a:p>
            <a:fld id="{DBCA837A-5114-4734-BD98-331E795CE328}"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2</a:t>
            </a:r>
          </a:p>
        </p:txBody>
      </p:sp>
      <p:sp>
        <p:nvSpPr>
          <p:cNvPr id="7" name="Slide Number Placeholder 6"/>
          <p:cNvSpPr>
            <a:spLocks noGrp="1"/>
          </p:cNvSpPr>
          <p:nvPr>
            <p:ph type="sldNum" sz="quarter" idx="12"/>
          </p:nvPr>
        </p:nvSpPr>
        <p:spPr/>
        <p:txBody>
          <a:bodyPr/>
          <a:lstStyle>
            <a:lvl1pPr>
              <a:defRPr/>
            </a:lvl1pPr>
          </a:lstStyle>
          <a:p>
            <a:fld id="{650E3FC6-8C19-4722-BC50-D5E71C738CA8}"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6C845788-C0AC-4406-8B06-9B1878B77792}"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2</a:t>
            </a:r>
          </a:p>
        </p:txBody>
      </p:sp>
      <p:sp>
        <p:nvSpPr>
          <p:cNvPr id="6" name="Slide Number Placeholder 5"/>
          <p:cNvSpPr>
            <a:spLocks noGrp="1"/>
          </p:cNvSpPr>
          <p:nvPr>
            <p:ph type="sldNum" sz="quarter" idx="12"/>
          </p:nvPr>
        </p:nvSpPr>
        <p:spPr/>
        <p:txBody>
          <a:bodyPr/>
          <a:lstStyle>
            <a:lvl1pPr>
              <a:defRPr/>
            </a:lvl1pPr>
          </a:lstStyle>
          <a:p>
            <a:fld id="{B199CEB6-373A-4796-BB02-88CCB8482BF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2</a:t>
            </a:r>
          </a:p>
        </p:txBody>
      </p:sp>
      <p:sp>
        <p:nvSpPr>
          <p:cNvPr id="6" name="Slide Number Placeholder 5"/>
          <p:cNvSpPr>
            <a:spLocks noGrp="1"/>
          </p:cNvSpPr>
          <p:nvPr>
            <p:ph type="sldNum" sz="quarter" idx="12"/>
          </p:nvPr>
        </p:nvSpPr>
        <p:spPr/>
        <p:txBody>
          <a:bodyPr/>
          <a:lstStyle>
            <a:lvl1pPr>
              <a:defRPr/>
            </a:lvl1pPr>
          </a:lstStyle>
          <a:p>
            <a:fld id="{8CB8A792-A9E9-4CD8-AFB1-FB1DA5B15537}" type="slidenum">
              <a:rPr lang="en-US" altLang="en-US"/>
              <a:pPr/>
              <a:t>‹#›</a:t>
            </a:fld>
            <a:endParaRPr lang="en-US" alt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40386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2</a:t>
            </a:r>
          </a:p>
        </p:txBody>
      </p:sp>
      <p:sp>
        <p:nvSpPr>
          <p:cNvPr id="7" name="Slide Number Placeholder 6"/>
          <p:cNvSpPr>
            <a:spLocks noGrp="1"/>
          </p:cNvSpPr>
          <p:nvPr>
            <p:ph type="sldNum" sz="quarter" idx="12"/>
          </p:nvPr>
        </p:nvSpPr>
        <p:spPr/>
        <p:txBody>
          <a:bodyPr/>
          <a:lstStyle>
            <a:lvl1pPr>
              <a:defRPr/>
            </a:lvl1pPr>
          </a:lstStyle>
          <a:p>
            <a:fld id="{1B482DCC-E32A-4765-AB8B-3B00140722C5}" type="slidenum">
              <a:rPr lang="en-US" altLang="en-US"/>
              <a:pPr/>
              <a:t>‹#›</a:t>
            </a:fld>
            <a:endParaRPr lang="en-US" alt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2</a:t>
            </a:r>
          </a:p>
        </p:txBody>
      </p:sp>
      <p:sp>
        <p:nvSpPr>
          <p:cNvPr id="9" name="Slide Number Placeholder 8"/>
          <p:cNvSpPr>
            <a:spLocks noGrp="1"/>
          </p:cNvSpPr>
          <p:nvPr>
            <p:ph type="sldNum" sz="quarter" idx="12"/>
          </p:nvPr>
        </p:nvSpPr>
        <p:spPr/>
        <p:txBody>
          <a:bodyPr/>
          <a:lstStyle>
            <a:lvl1pPr>
              <a:defRPr/>
            </a:lvl1pPr>
          </a:lstStyle>
          <a:p>
            <a:fld id="{73C65A53-13CE-4C9D-9FA7-776FD978D798}" type="slidenum">
              <a:rPr lang="en-US" altLang="en-US"/>
              <a:pPr/>
              <a:t>‹#›</a:t>
            </a:fld>
            <a:endParaRPr lang="en-US" alt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2</a:t>
            </a:r>
          </a:p>
        </p:txBody>
      </p:sp>
      <p:sp>
        <p:nvSpPr>
          <p:cNvPr id="5" name="Slide Number Placeholder 4"/>
          <p:cNvSpPr>
            <a:spLocks noGrp="1"/>
          </p:cNvSpPr>
          <p:nvPr>
            <p:ph type="sldNum" sz="quarter" idx="12"/>
          </p:nvPr>
        </p:nvSpPr>
        <p:spPr/>
        <p:txBody>
          <a:bodyPr/>
          <a:lstStyle>
            <a:lvl1pPr>
              <a:defRPr/>
            </a:lvl1pPr>
          </a:lstStyle>
          <a:p>
            <a:fld id="{62154AC4-9355-4347-8AC1-B23CDD9D4B5D}" type="slidenum">
              <a:rPr lang="en-US" altLang="en-US"/>
              <a:pPr/>
              <a:t>‹#›</a:t>
            </a:fld>
            <a:endParaRPr lang="en-US" alt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2</a:t>
            </a:r>
          </a:p>
        </p:txBody>
      </p:sp>
      <p:sp>
        <p:nvSpPr>
          <p:cNvPr id="4" name="Slide Number Placeholder 3"/>
          <p:cNvSpPr>
            <a:spLocks noGrp="1"/>
          </p:cNvSpPr>
          <p:nvPr>
            <p:ph type="sldNum" sz="quarter" idx="12"/>
          </p:nvPr>
        </p:nvSpPr>
        <p:spPr/>
        <p:txBody>
          <a:bodyPr/>
          <a:lstStyle>
            <a:lvl1pPr>
              <a:defRPr/>
            </a:lvl1pPr>
          </a:lstStyle>
          <a:p>
            <a:fld id="{6C728F3B-5E44-47EC-8879-41CBC375ABC9}" type="slidenum">
              <a:rPr lang="en-US" altLang="en-US"/>
              <a:pPr/>
              <a:t>‹#›</a:t>
            </a:fld>
            <a:endParaRPr lang="en-US" alt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2</a:t>
            </a:r>
          </a:p>
        </p:txBody>
      </p:sp>
      <p:sp>
        <p:nvSpPr>
          <p:cNvPr id="7" name="Slide Number Placeholder 6"/>
          <p:cNvSpPr>
            <a:spLocks noGrp="1"/>
          </p:cNvSpPr>
          <p:nvPr>
            <p:ph type="sldNum" sz="quarter" idx="12"/>
          </p:nvPr>
        </p:nvSpPr>
        <p:spPr/>
        <p:txBody>
          <a:bodyPr/>
          <a:lstStyle>
            <a:lvl1pPr>
              <a:defRPr/>
            </a:lvl1pPr>
          </a:lstStyle>
          <a:p>
            <a:fld id="{8E4A2B3C-DA62-49E7-AD0C-2B73789078A8}" type="slidenum">
              <a:rPr lang="en-US" altLang="en-US"/>
              <a:pPr/>
              <a:t>‹#›</a:t>
            </a:fld>
            <a:endParaRPr lang="en-US" alt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2</a:t>
            </a:r>
          </a:p>
        </p:txBody>
      </p:sp>
      <p:sp>
        <p:nvSpPr>
          <p:cNvPr id="7" name="Slide Number Placeholder 6"/>
          <p:cNvSpPr>
            <a:spLocks noGrp="1"/>
          </p:cNvSpPr>
          <p:nvPr>
            <p:ph type="sldNum" sz="quarter" idx="12"/>
          </p:nvPr>
        </p:nvSpPr>
        <p:spPr/>
        <p:txBody>
          <a:bodyPr/>
          <a:lstStyle>
            <a:lvl1pPr>
              <a:defRPr/>
            </a:lvl1pPr>
          </a:lstStyle>
          <a:p>
            <a:fld id="{A56A619F-19C8-4D00-AA4B-FDFB200A3446}" type="slidenum">
              <a:rPr lang="en-US" altLang="en-US"/>
              <a:pPr/>
              <a:t>‹#›</a:t>
            </a:fld>
            <a:endParaRPr lang="en-US" alt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title"/>
          </p:nvPr>
        </p:nvSpPr>
        <p:spPr bwMode="auto">
          <a:xfrm>
            <a:off x="1600200" y="304800"/>
            <a:ext cx="7086600" cy="685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6388" name="Rectangle 4"/>
          <p:cNvSpPr>
            <a:spLocks noGrp="1" noChangeArrowheads="1"/>
          </p:cNvSpPr>
          <p:nvPr>
            <p:ph type="body" idx="1"/>
          </p:nvPr>
        </p:nvSpPr>
        <p:spPr bwMode="auto">
          <a:xfrm>
            <a:off x="457200" y="1524000"/>
            <a:ext cx="8229600" cy="4411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89"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1639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altLang="en-US"/>
              <a:t>2</a:t>
            </a:r>
          </a:p>
        </p:txBody>
      </p:sp>
      <p:sp>
        <p:nvSpPr>
          <p:cNvPr id="16391" name="Rectangle 7"/>
          <p:cNvSpPr>
            <a:spLocks noGrp="1" noChangeArrowheads="1"/>
          </p:cNvSpPr>
          <p:nvPr>
            <p:ph type="sldNum" sz="quarter" idx="4"/>
          </p:nvPr>
        </p:nvSpPr>
        <p:spPr bwMode="auto">
          <a:xfrm>
            <a:off x="7010400" y="65532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A78F59E4-5538-4C76-9649-BB7C4655AE63}" type="slidenum">
              <a:rPr lang="en-US" altLang="en-US"/>
              <a:pPr/>
              <a:t>‹#›</a:t>
            </a:fld>
            <a:endParaRPr lang="en-US" altLang="en-US"/>
          </a:p>
        </p:txBody>
      </p:sp>
      <p:pic>
        <p:nvPicPr>
          <p:cNvPr id="8" name="Picture 7"/>
          <p:cNvPicPr/>
          <p:nvPr userDrawn="1"/>
        </p:nvPicPr>
        <p:blipFill>
          <a:blip r:embed="rId14" cstate="print">
            <a:extLst>
              <a:ext uri="{28A0092B-C50C-407E-A947-70E740481C1C}">
                <a14:useLocalDpi xmlns:a14="http://schemas.microsoft.com/office/drawing/2010/main" val="0"/>
              </a:ext>
            </a:extLst>
          </a:blip>
          <a:stretch>
            <a:fillRect/>
          </a:stretch>
        </p:blipFill>
        <p:spPr>
          <a:xfrm>
            <a:off x="76200" y="76200"/>
            <a:ext cx="1371600" cy="914400"/>
          </a:xfrm>
          <a:prstGeom prst="rect">
            <a:avLst/>
          </a:prstGeom>
          <a:ln>
            <a:solidFill>
              <a:srgbClr val="002060"/>
            </a:solidFill>
          </a:ln>
        </p:spPr>
      </p:pic>
    </p:spTree>
  </p:cSld>
  <p:clrMap bg1="lt1" tx1="dk1" bg2="lt2" tx2="dk2" accent1="accent1" accent2="accent2" accent3="accent3" accent4="accent4" accent5="accent5" accent6="accent6" hlink="hlink" folHlink="folHlink"/>
  <p:sldLayoutIdLst>
    <p:sldLayoutId id="2147483660"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705" r:id="rId12"/>
  </p:sldLayoutIdLst>
  <p:transition advClick="0"/>
  <p:timing>
    <p:tnLst>
      <p:par>
        <p:cTn id="1" dur="indefinite" restart="never" nodeType="tmRoot"/>
      </p:par>
    </p:tnLst>
  </p:timing>
  <p:hf hdr="0" ftr="0" dt="0"/>
  <p:txStyles>
    <p:titleStyle>
      <a:lvl1pPr algn="l" rtl="0" fontAlgn="base">
        <a:spcBef>
          <a:spcPct val="0"/>
        </a:spcBef>
        <a:spcAft>
          <a:spcPct val="0"/>
        </a:spcAft>
        <a:defRPr sz="3900" b="1">
          <a:solidFill>
            <a:schemeClr val="tx2"/>
          </a:solidFill>
          <a:latin typeface="+mj-lt"/>
          <a:ea typeface="+mj-ea"/>
          <a:cs typeface="+mj-cs"/>
        </a:defRPr>
      </a:lvl1pPr>
      <a:lvl2pPr algn="l" rtl="0" fontAlgn="base">
        <a:spcBef>
          <a:spcPct val="0"/>
        </a:spcBef>
        <a:spcAft>
          <a:spcPct val="0"/>
        </a:spcAft>
        <a:defRPr sz="3900" b="1">
          <a:solidFill>
            <a:schemeClr val="tx2"/>
          </a:solidFill>
          <a:latin typeface="Arial" charset="0"/>
        </a:defRPr>
      </a:lvl2pPr>
      <a:lvl3pPr algn="l" rtl="0" fontAlgn="base">
        <a:spcBef>
          <a:spcPct val="0"/>
        </a:spcBef>
        <a:spcAft>
          <a:spcPct val="0"/>
        </a:spcAft>
        <a:defRPr sz="3900" b="1">
          <a:solidFill>
            <a:schemeClr val="tx2"/>
          </a:solidFill>
          <a:latin typeface="Arial" charset="0"/>
        </a:defRPr>
      </a:lvl3pPr>
      <a:lvl4pPr algn="l" rtl="0" fontAlgn="base">
        <a:spcBef>
          <a:spcPct val="0"/>
        </a:spcBef>
        <a:spcAft>
          <a:spcPct val="0"/>
        </a:spcAft>
        <a:defRPr sz="3900" b="1">
          <a:solidFill>
            <a:schemeClr val="tx2"/>
          </a:solidFill>
          <a:latin typeface="Arial" charset="0"/>
        </a:defRPr>
      </a:lvl4pPr>
      <a:lvl5pPr algn="l" rtl="0" fontAlgn="base">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355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2</a:t>
            </a:r>
          </a:p>
        </p:txBody>
      </p:sp>
      <p:sp>
        <p:nvSpPr>
          <p:cNvPr id="235526" name="Rectangle 6"/>
          <p:cNvSpPr>
            <a:spLocks noGrp="1" noChangeArrowheads="1"/>
          </p:cNvSpPr>
          <p:nvPr>
            <p:ph type="sldNum" sz="quarter" idx="4"/>
          </p:nvPr>
        </p:nvSpPr>
        <p:spPr bwMode="auto">
          <a:xfrm>
            <a:off x="7010400" y="6610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255AAC71-0408-4CB7-89D8-2B31B1D82DB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igmax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9.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609600" y="5311775"/>
            <a:ext cx="7772400" cy="1470025"/>
          </a:xfrm>
        </p:spPr>
        <p:txBody>
          <a:bodyPr/>
          <a:lstStyle/>
          <a:p>
            <a:pPr algn="ctr"/>
            <a:r>
              <a:rPr lang="en-US" dirty="0"/>
              <a:t>Variation Reduction and Robust </a:t>
            </a:r>
            <a:r>
              <a:rPr lang="en-US" dirty="0" smtClean="0"/>
              <a:t>Design </a:t>
            </a:r>
            <a:r>
              <a:rPr lang="en-US" dirty="0"/>
              <a:t>Using </a:t>
            </a:r>
            <a:r>
              <a:rPr lang="en-US" dirty="0" err="1"/>
              <a:t>DiscoverSim</a:t>
            </a:r>
            <a:r>
              <a:rPr lang="en-US" dirty="0" smtClean="0"/>
              <a:t>™</a:t>
            </a:r>
            <a:br>
              <a:rPr lang="en-US" dirty="0" smtClean="0"/>
            </a:br>
            <a:r>
              <a:rPr lang="en-US" sz="3600" dirty="0">
                <a:solidFill>
                  <a:srgbClr val="000066"/>
                </a:solidFill>
              </a:rPr>
              <a:t/>
            </a:r>
            <a:br>
              <a:rPr lang="en-US" sz="3600" dirty="0">
                <a:solidFill>
                  <a:srgbClr val="000066"/>
                </a:solidFill>
              </a:rPr>
            </a:br>
            <a:r>
              <a:rPr lang="en-US" sz="2400" dirty="0">
                <a:solidFill>
                  <a:srgbClr val="000066"/>
                </a:solidFill>
              </a:rPr>
              <a:t>John Noguera</a:t>
            </a:r>
            <a:br>
              <a:rPr lang="en-US" sz="2400" dirty="0">
                <a:solidFill>
                  <a:srgbClr val="000066"/>
                </a:solidFill>
              </a:rPr>
            </a:br>
            <a:r>
              <a:rPr lang="en-US" sz="2400" dirty="0" smtClean="0">
                <a:solidFill>
                  <a:srgbClr val="000066"/>
                </a:solidFill>
              </a:rPr>
              <a:t>CTO &amp; Co-Founder </a:t>
            </a:r>
            <a:r>
              <a:rPr lang="en-US" sz="2400" dirty="0">
                <a:solidFill>
                  <a:srgbClr val="000066"/>
                </a:solidFill>
              </a:rPr>
              <a:t/>
            </a:r>
            <a:br>
              <a:rPr lang="en-US" sz="2400" dirty="0">
                <a:solidFill>
                  <a:srgbClr val="000066"/>
                </a:solidFill>
              </a:rPr>
            </a:br>
            <a:r>
              <a:rPr lang="en-US" sz="2400" dirty="0" smtClean="0">
                <a:solidFill>
                  <a:srgbClr val="000066"/>
                </a:solidFill>
              </a:rPr>
              <a:t>SigmaXL, Inc.</a:t>
            </a:r>
            <a:br>
              <a:rPr lang="en-US" sz="2400" dirty="0" smtClean="0">
                <a:solidFill>
                  <a:srgbClr val="000066"/>
                </a:solidFill>
              </a:rPr>
            </a:br>
            <a:r>
              <a:rPr lang="en-US" sz="2400" dirty="0" smtClean="0">
                <a:solidFill>
                  <a:srgbClr val="000066"/>
                </a:solidFill>
                <a:hlinkClick r:id="rId3"/>
              </a:rPr>
              <a:t>www.SigmaXL.com</a:t>
            </a:r>
            <a:r>
              <a:rPr lang="en-US" sz="2400" dirty="0" smtClean="0">
                <a:solidFill>
                  <a:srgbClr val="000066"/>
                </a:solidFill>
              </a:rPr>
              <a:t/>
            </a:r>
            <a:br>
              <a:rPr lang="en-US" sz="2400" dirty="0" smtClean="0">
                <a:solidFill>
                  <a:srgbClr val="000066"/>
                </a:solidFill>
              </a:rPr>
            </a:br>
            <a:r>
              <a:rPr lang="en-US" sz="2400" dirty="0" smtClean="0">
                <a:solidFill>
                  <a:srgbClr val="000066"/>
                </a:solidFill>
              </a:rPr>
              <a:t>October 12, </a:t>
            </a:r>
            <a:r>
              <a:rPr lang="en-US" sz="2400" dirty="0" smtClean="0">
                <a:solidFill>
                  <a:srgbClr val="000066"/>
                </a:solidFill>
              </a:rPr>
              <a:t>2011</a:t>
            </a:r>
            <a:br>
              <a:rPr lang="en-US" sz="2400" dirty="0" smtClean="0">
                <a:solidFill>
                  <a:srgbClr val="000066"/>
                </a:solidFill>
              </a:rPr>
            </a:br>
            <a:r>
              <a:rPr lang="en-US" sz="2400" dirty="0" smtClean="0">
                <a:solidFill>
                  <a:srgbClr val="000066"/>
                </a:solidFill>
              </a:rPr>
              <a:t/>
            </a:r>
            <a:br>
              <a:rPr lang="en-US" sz="2400" dirty="0" smtClean="0">
                <a:solidFill>
                  <a:srgbClr val="000066"/>
                </a:solidFill>
              </a:rPr>
            </a:br>
            <a:r>
              <a:rPr lang="en-US" sz="2400" dirty="0" smtClean="0">
                <a:solidFill>
                  <a:srgbClr val="000066"/>
                </a:solidFill>
              </a:rPr>
              <a:t/>
            </a:r>
            <a:br>
              <a:rPr lang="en-US" sz="2400" dirty="0" smtClean="0">
                <a:solidFill>
                  <a:srgbClr val="000066"/>
                </a:solidFill>
              </a:rPr>
            </a:br>
            <a:r>
              <a:rPr lang="en-US" sz="2400" dirty="0" smtClean="0">
                <a:solidFill>
                  <a:srgbClr val="000066"/>
                </a:solidFill>
              </a:rPr>
              <a:t/>
            </a:r>
            <a:br>
              <a:rPr lang="en-US" sz="2400" dirty="0" smtClean="0">
                <a:solidFill>
                  <a:srgbClr val="000066"/>
                </a:solidFill>
              </a:rPr>
            </a:br>
            <a:r>
              <a:rPr lang="en-US" sz="2400" dirty="0">
                <a:solidFill>
                  <a:srgbClr val="000066"/>
                </a:solidFill>
              </a:rPr>
              <a:t/>
            </a:r>
            <a:br>
              <a:rPr lang="en-US" sz="2400" dirty="0">
                <a:solidFill>
                  <a:srgbClr val="000066"/>
                </a:solidFill>
              </a:rPr>
            </a:br>
            <a:r>
              <a:rPr lang="en-US" sz="1400" dirty="0" smtClean="0">
                <a:solidFill>
                  <a:srgbClr val="000066"/>
                </a:solidFill>
              </a:rPr>
              <a:t>Copyright ©  2011, SigmaXL, Inc.</a:t>
            </a:r>
            <a:endParaRPr lang="en-US" sz="1400" dirty="0">
              <a:solidFill>
                <a:srgbClr val="000066"/>
              </a:solidFill>
            </a:endParaRPr>
          </a:p>
        </p:txBody>
      </p:sp>
      <p:pic>
        <p:nvPicPr>
          <p:cNvPr id="4" name="Picture 42" descr="Sigmaxl new logo"/>
          <p:cNvPicPr>
            <a:picLocks noChangeAspect="1" noChangeArrowheads="1"/>
          </p:cNvPicPr>
          <p:nvPr/>
        </p:nvPicPr>
        <p:blipFill>
          <a:blip r:embed="rId4" cstate="print"/>
          <a:srcRect/>
          <a:stretch>
            <a:fillRect/>
          </a:stretch>
        </p:blipFill>
        <p:spPr bwMode="auto">
          <a:xfrm>
            <a:off x="7702550" y="76200"/>
            <a:ext cx="1365250" cy="1052512"/>
          </a:xfrm>
          <a:prstGeom prst="rect">
            <a:avLst/>
          </a:prstGeom>
          <a:noFill/>
          <a:ln>
            <a:solidFill>
              <a:srgbClr val="002060"/>
            </a:solidFill>
          </a:ln>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10</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a:t>Selecting a Distribution</a:t>
            </a:r>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US" sz="2400" dirty="0"/>
              <a:t>Selecting the correct distribution is a critical step towards building a useful model. </a:t>
            </a:r>
            <a:r>
              <a:rPr lang="en-US" sz="2400" dirty="0" smtClean="0"/>
              <a:t/>
            </a:r>
            <a:br>
              <a:rPr lang="en-US" sz="2400" dirty="0" smtClean="0"/>
            </a:br>
            <a:r>
              <a:rPr lang="en-US" sz="2400" dirty="0" smtClean="0"/>
              <a:t> </a:t>
            </a:r>
            <a:endParaRPr lang="en-US" sz="2400" dirty="0"/>
          </a:p>
          <a:p>
            <a:pPr>
              <a:lnSpc>
                <a:spcPct val="90000"/>
              </a:lnSpc>
            </a:pPr>
            <a:r>
              <a:rPr lang="en-US" sz="2400" dirty="0"/>
              <a:t>The best choice for a distribution is one based on known theory, for example the use of a </a:t>
            </a:r>
            <a:r>
              <a:rPr lang="en-US" sz="2400" dirty="0" err="1"/>
              <a:t>Weibull</a:t>
            </a:r>
            <a:r>
              <a:rPr lang="en-US" sz="2400" dirty="0"/>
              <a:t> Distribution for reliability modeling</a:t>
            </a:r>
            <a:r>
              <a:rPr lang="en-US" sz="2400" dirty="0" smtClean="0"/>
              <a:t>.</a:t>
            </a:r>
            <a:br>
              <a:rPr lang="en-US" sz="2400" dirty="0" smtClean="0"/>
            </a:br>
            <a:endParaRPr lang="en-US" sz="2400" dirty="0"/>
          </a:p>
          <a:p>
            <a:pPr>
              <a:lnSpc>
                <a:spcPct val="90000"/>
              </a:lnSpc>
            </a:pPr>
            <a:r>
              <a:rPr lang="en-US" sz="2400" dirty="0"/>
              <a:t>A common distribution choice is the Normal Distribution, but this assumption should be verified with data that passes a normality test with a minimum sample size of 30; preferably 100</a:t>
            </a:r>
            <a:r>
              <a:rPr lang="en-US" sz="2400" dirty="0" smtClean="0"/>
              <a:t>.</a:t>
            </a:r>
            <a:endParaRPr lang="en-US" sz="2400" dirty="0"/>
          </a:p>
        </p:txBody>
      </p:sp>
    </p:spTree>
    <p:extLst>
      <p:ext uri="{BB962C8B-B14F-4D97-AF65-F5344CB8AC3E}">
        <p14:creationId xmlns:p14="http://schemas.microsoft.com/office/powerpoint/2010/main" val="70089792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11</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a:t>Selecting a Distribution</a:t>
            </a:r>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US" sz="2400" dirty="0" smtClean="0"/>
              <a:t>If </a:t>
            </a:r>
            <a:r>
              <a:rPr lang="en-US" sz="2400" dirty="0"/>
              <a:t>data is available and the distribution is not normal, use </a:t>
            </a:r>
            <a:r>
              <a:rPr lang="en-US" sz="2400" dirty="0" err="1"/>
              <a:t>DiscoverSim’s</a:t>
            </a:r>
            <a:r>
              <a:rPr lang="en-US" sz="2400" dirty="0"/>
              <a:t> Distribution Fitting tool to find a best fit distribution. </a:t>
            </a:r>
            <a:r>
              <a:rPr lang="en-US" sz="2400" dirty="0" smtClean="0"/>
              <a:t/>
            </a:r>
            <a:br>
              <a:rPr lang="en-US" sz="2400" dirty="0" smtClean="0"/>
            </a:br>
            <a:endParaRPr lang="en-US" sz="2400" dirty="0" smtClean="0"/>
          </a:p>
          <a:p>
            <a:pPr>
              <a:lnSpc>
                <a:spcPct val="90000"/>
              </a:lnSpc>
            </a:pPr>
            <a:r>
              <a:rPr lang="en-US" sz="2400" dirty="0" smtClean="0"/>
              <a:t>Alternatively</a:t>
            </a:r>
            <a:r>
              <a:rPr lang="en-US" sz="2400" dirty="0"/>
              <a:t>, the Pearson Family Distribution allows you to simply specify Mean, </a:t>
            </a:r>
            <a:r>
              <a:rPr lang="en-US" sz="2400" dirty="0" err="1"/>
              <a:t>StdDev</a:t>
            </a:r>
            <a:r>
              <a:rPr lang="en-US" sz="2400" dirty="0"/>
              <a:t>, </a:t>
            </a:r>
            <a:r>
              <a:rPr lang="en-US" sz="2400" dirty="0" err="1"/>
              <a:t>Skewness</a:t>
            </a:r>
            <a:r>
              <a:rPr lang="en-US" sz="2400" dirty="0"/>
              <a:t> and Kurtosis</a:t>
            </a:r>
            <a:r>
              <a:rPr lang="en-US" sz="2400" dirty="0" smtClean="0"/>
              <a:t>.</a:t>
            </a:r>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240" y="3810000"/>
            <a:ext cx="6233160" cy="2286000"/>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229308"/>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12</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a:t>Selecting a Distribution</a:t>
            </a:r>
          </a:p>
        </p:txBody>
      </p:sp>
      <p:sp>
        <p:nvSpPr>
          <p:cNvPr id="134147" name="Rectangle 3"/>
          <p:cNvSpPr>
            <a:spLocks noGrp="1" noChangeArrowheads="1"/>
          </p:cNvSpPr>
          <p:nvPr>
            <p:ph type="body" idx="1"/>
          </p:nvPr>
        </p:nvSpPr>
        <p:spPr>
          <a:xfrm>
            <a:off x="381000" y="1219200"/>
            <a:ext cx="5486400" cy="3200400"/>
          </a:xfrm>
        </p:spPr>
        <p:txBody>
          <a:bodyPr/>
          <a:lstStyle/>
          <a:p>
            <a:pPr>
              <a:lnSpc>
                <a:spcPct val="90000"/>
              </a:lnSpc>
            </a:pPr>
            <a:r>
              <a:rPr lang="en-US" sz="2400" dirty="0" smtClean="0"/>
              <a:t>In </a:t>
            </a:r>
            <a:r>
              <a:rPr lang="en-US" sz="2400" dirty="0"/>
              <a:t>the absence of data or theory, commonly used distributions are: Uniform, Triangular and Pert</a:t>
            </a:r>
            <a:r>
              <a:rPr lang="en-US" sz="2400" dirty="0" smtClean="0"/>
              <a:t>.</a:t>
            </a:r>
            <a:br>
              <a:rPr lang="en-US" sz="2400" dirty="0" smtClean="0"/>
            </a:br>
            <a:r>
              <a:rPr lang="en-US" sz="2400" dirty="0" smtClean="0"/>
              <a:t> </a:t>
            </a:r>
          </a:p>
          <a:p>
            <a:pPr>
              <a:lnSpc>
                <a:spcPct val="90000"/>
              </a:lnSpc>
            </a:pPr>
            <a:r>
              <a:rPr lang="en-US" sz="2400" dirty="0" smtClean="0"/>
              <a:t>Uniform </a:t>
            </a:r>
            <a:r>
              <a:rPr lang="en-US" sz="2400" dirty="0"/>
              <a:t>requires a Minimum and Maximum value, and </a:t>
            </a:r>
            <a:r>
              <a:rPr lang="en-US" sz="2400" dirty="0" smtClean="0"/>
              <a:t>assumes an equal </a:t>
            </a:r>
            <a:r>
              <a:rPr lang="en-US" sz="2400" dirty="0"/>
              <a:t>probability over the range. This is commonly used in tolerance </a:t>
            </a:r>
            <a:r>
              <a:rPr lang="en-US" sz="2400" dirty="0" smtClean="0"/>
              <a:t>design.</a:t>
            </a:r>
            <a:br>
              <a:rPr lang="en-US" sz="2400" dirty="0" smtClean="0"/>
            </a:br>
            <a:endParaRPr lang="en-US" sz="2400" dirty="0" smtClean="0"/>
          </a:p>
          <a:p>
            <a:pPr>
              <a:lnSpc>
                <a:spcPct val="90000"/>
              </a:lnSpc>
            </a:pPr>
            <a:r>
              <a:rPr lang="en-US" sz="2400" dirty="0" smtClean="0"/>
              <a:t>Triangular </a:t>
            </a:r>
            <a:r>
              <a:rPr lang="en-US" sz="2400" dirty="0"/>
              <a:t>and Pert require a Minimum, Most Likely (Mode) and Maximum.  Pert is similar to Triangular, but it adds a “bell shape” and is popular in project management</a:t>
            </a:r>
            <a:r>
              <a:rPr lang="en-US" sz="2400" dirty="0" smtClean="0"/>
              <a:t>.</a:t>
            </a: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2399" y="2934768"/>
            <a:ext cx="3043001" cy="1104497"/>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2971800" cy="1090636"/>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4458767"/>
            <a:ext cx="3043001" cy="1103833"/>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356663"/>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13</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a:t>Specifying </a:t>
            </a:r>
            <a:r>
              <a:rPr lang="en-US" sz="3200" dirty="0" smtClean="0"/>
              <a:t>Correlations</a:t>
            </a:r>
            <a:endParaRPr lang="en-US" sz="3200" dirty="0"/>
          </a:p>
        </p:txBody>
      </p:sp>
      <p:sp>
        <p:nvSpPr>
          <p:cNvPr id="134147" name="Rectangle 3"/>
          <p:cNvSpPr>
            <a:spLocks noGrp="1" noChangeArrowheads="1"/>
          </p:cNvSpPr>
          <p:nvPr>
            <p:ph type="body" idx="1"/>
          </p:nvPr>
        </p:nvSpPr>
        <p:spPr>
          <a:xfrm>
            <a:off x="381000" y="1295400"/>
            <a:ext cx="8458200" cy="4724400"/>
          </a:xfrm>
        </p:spPr>
        <p:txBody>
          <a:bodyPr/>
          <a:lstStyle/>
          <a:p>
            <a:pPr>
              <a:lnSpc>
                <a:spcPct val="90000"/>
              </a:lnSpc>
            </a:pPr>
            <a:r>
              <a:rPr lang="en-US" sz="2400" dirty="0" err="1"/>
              <a:t>DiscoverSim</a:t>
            </a:r>
            <a:r>
              <a:rPr lang="en-US" sz="2400" dirty="0"/>
              <a:t> allows you to specify correlations between any inputs. </a:t>
            </a:r>
            <a:r>
              <a:rPr lang="en-US" sz="2400" dirty="0" err="1"/>
              <a:t>DiscoverSim</a:t>
            </a:r>
            <a:r>
              <a:rPr lang="en-US" sz="2400" dirty="0"/>
              <a:t> utilizes correlation copulas to achieve the desired Spearman Rank correlation values. </a:t>
            </a:r>
            <a:r>
              <a:rPr lang="en-US" sz="2400" dirty="0" smtClean="0"/>
              <a:t/>
            </a:r>
            <a:br>
              <a:rPr lang="en-US" sz="2400" dirty="0" smtClean="0"/>
            </a:br>
            <a:endParaRPr lang="en-US" sz="2400" dirty="0"/>
          </a:p>
          <a:p>
            <a:pPr>
              <a:lnSpc>
                <a:spcPct val="90000"/>
              </a:lnSpc>
            </a:pPr>
            <a:r>
              <a:rPr lang="en-US" sz="2400" dirty="0"/>
              <a:t>The following surface </a:t>
            </a:r>
            <a:r>
              <a:rPr lang="en-US" sz="2400" dirty="0" smtClean="0"/>
              <a:t>plot illustrates </a:t>
            </a:r>
            <a:r>
              <a:rPr lang="en-US" sz="2400" dirty="0"/>
              <a:t>how a correlation copula results in a change in the shape of a bivariate (2 input) </a:t>
            </a:r>
            <a:r>
              <a:rPr lang="en-US" sz="2400" dirty="0" smtClean="0"/>
              <a:t>normal distribution:</a:t>
            </a:r>
            <a:endParaRPr lang="en-US" sz="2400" dirty="0"/>
          </a:p>
        </p:txBody>
      </p:sp>
      <p:grpSp>
        <p:nvGrpSpPr>
          <p:cNvPr id="6" name="Group 5"/>
          <p:cNvGrpSpPr/>
          <p:nvPr/>
        </p:nvGrpSpPr>
        <p:grpSpPr>
          <a:xfrm>
            <a:off x="1461083" y="3886200"/>
            <a:ext cx="6336665" cy="2870200"/>
            <a:chOff x="0" y="0"/>
            <a:chExt cx="6453963" cy="2881424"/>
          </a:xfrm>
        </p:grpSpPr>
        <p:pic>
          <p:nvPicPr>
            <p:cNvPr id="7" name="Picture 6"/>
            <p:cNvPicPr>
              <a:picLocks noChangeAspect="1"/>
            </p:cNvPicPr>
            <p:nvPr/>
          </p:nvPicPr>
          <p:blipFill>
            <a:blip r:embed="rId3"/>
            <a:stretch>
              <a:fillRect/>
            </a:stretch>
          </p:blipFill>
          <p:spPr>
            <a:xfrm>
              <a:off x="0" y="0"/>
              <a:ext cx="3242930" cy="2881424"/>
            </a:xfrm>
            <a:prstGeom prst="rect">
              <a:avLst/>
            </a:prstGeom>
          </p:spPr>
        </p:pic>
        <p:pic>
          <p:nvPicPr>
            <p:cNvPr id="8" name="Picture 7"/>
            <p:cNvPicPr>
              <a:picLocks noChangeAspect="1"/>
            </p:cNvPicPr>
            <p:nvPr/>
          </p:nvPicPr>
          <p:blipFill>
            <a:blip r:embed="rId4"/>
            <a:stretch>
              <a:fillRect/>
            </a:stretch>
          </p:blipFill>
          <p:spPr>
            <a:xfrm>
              <a:off x="3285461" y="0"/>
              <a:ext cx="3168502" cy="2870791"/>
            </a:xfrm>
            <a:prstGeom prst="rect">
              <a:avLst/>
            </a:prstGeom>
          </p:spPr>
        </p:pic>
      </p:grpSp>
    </p:spTree>
    <p:extLst>
      <p:ext uri="{BB962C8B-B14F-4D97-AF65-F5344CB8AC3E}">
        <p14:creationId xmlns:p14="http://schemas.microsoft.com/office/powerpoint/2010/main" val="743615628"/>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14</a:t>
            </a:fld>
            <a:endParaRPr lang="en-US" altLang="en-US"/>
          </a:p>
        </p:txBody>
      </p:sp>
      <p:sp>
        <p:nvSpPr>
          <p:cNvPr id="134146" name="Rectangle 2"/>
          <p:cNvSpPr>
            <a:spLocks noGrp="1" noChangeArrowheads="1"/>
          </p:cNvSpPr>
          <p:nvPr>
            <p:ph type="title"/>
          </p:nvPr>
        </p:nvSpPr>
        <p:spPr>
          <a:xfrm>
            <a:off x="1803779" y="76200"/>
            <a:ext cx="7315200" cy="1066800"/>
          </a:xfrm>
        </p:spPr>
        <p:txBody>
          <a:bodyPr/>
          <a:lstStyle/>
          <a:p>
            <a:r>
              <a:rPr lang="en-US" sz="3200" dirty="0"/>
              <a:t>Optimization: </a:t>
            </a:r>
            <a:r>
              <a:rPr lang="en-US" sz="3200" dirty="0" smtClean="0"/>
              <a:t/>
            </a:r>
            <a:br>
              <a:rPr lang="en-US" sz="3200" dirty="0" smtClean="0"/>
            </a:br>
            <a:r>
              <a:rPr lang="en-US" sz="3200" dirty="0" smtClean="0"/>
              <a:t>Stochastic </a:t>
            </a:r>
            <a:r>
              <a:rPr lang="en-US" sz="3200" dirty="0"/>
              <a:t>Versus Deterministic </a:t>
            </a:r>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US" sz="2400" dirty="0"/>
              <a:t>Monte-Carlo simulation enables you to quantify risk, whereas stochastic optimization enables you to minimize risk. </a:t>
            </a:r>
            <a:endParaRPr lang="en-US" sz="2400" dirty="0" smtClean="0"/>
          </a:p>
          <a:p>
            <a:pPr>
              <a:lnSpc>
                <a:spcPct val="90000"/>
              </a:lnSpc>
            </a:pPr>
            <a:r>
              <a:rPr lang="en-US" sz="2400" dirty="0" smtClean="0"/>
              <a:t>Deterministic </a:t>
            </a:r>
            <a:r>
              <a:rPr lang="en-US" sz="2400" dirty="0"/>
              <a:t>optimization is </a:t>
            </a:r>
            <a:r>
              <a:rPr lang="en-US" sz="2400" dirty="0" smtClean="0"/>
              <a:t>a commonly </a:t>
            </a:r>
            <a:r>
              <a:rPr lang="en-US" sz="2400" dirty="0"/>
              <a:t>used </a:t>
            </a:r>
            <a:r>
              <a:rPr lang="en-US" sz="2400" dirty="0" smtClean="0"/>
              <a:t>tool to find a minimum or maximum (e.g., Excel Solver) but it does </a:t>
            </a:r>
            <a:r>
              <a:rPr lang="en-US" sz="2400" dirty="0"/>
              <a:t>not take uncertainty into </a:t>
            </a:r>
            <a:r>
              <a:rPr lang="en-US" sz="2400" dirty="0" smtClean="0"/>
              <a:t>account.</a:t>
            </a:r>
          </a:p>
          <a:p>
            <a:pPr>
              <a:lnSpc>
                <a:spcPct val="90000"/>
              </a:lnSpc>
            </a:pPr>
            <a:r>
              <a:rPr lang="en-US" sz="2400" dirty="0" smtClean="0"/>
              <a:t>Stochastic </a:t>
            </a:r>
            <a:r>
              <a:rPr lang="en-US" sz="2400" dirty="0"/>
              <a:t>optimization will not only find the optimum X settings that result in the best mean Y value, it will also look for a solution that will reduce the standard deviation.</a:t>
            </a:r>
          </a:p>
          <a:p>
            <a:pPr>
              <a:lnSpc>
                <a:spcPct val="90000"/>
              </a:lnSpc>
            </a:pPr>
            <a:r>
              <a:rPr lang="en-US" sz="2400" dirty="0" smtClean="0"/>
              <a:t>Stochastic </a:t>
            </a:r>
            <a:r>
              <a:rPr lang="en-US" sz="2400" dirty="0"/>
              <a:t>optimization  looks for a minimum or maximum that is robust to variation in X, thus reducing the transmitted variation in Y. This is referred to as “Robust Parameter Design” in DFSS</a:t>
            </a:r>
            <a:r>
              <a:rPr lang="en-US" sz="2400" dirty="0" smtClean="0"/>
              <a:t>.</a:t>
            </a:r>
            <a:endParaRPr lang="en-US" sz="2400" dirty="0"/>
          </a:p>
        </p:txBody>
      </p:sp>
    </p:spTree>
    <p:extLst>
      <p:ext uri="{BB962C8B-B14F-4D97-AF65-F5344CB8AC3E}">
        <p14:creationId xmlns:p14="http://schemas.microsoft.com/office/powerpoint/2010/main" val="3851618122"/>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15</a:t>
            </a:fld>
            <a:endParaRPr lang="en-US" altLang="en-US"/>
          </a:p>
        </p:txBody>
      </p:sp>
      <p:sp>
        <p:nvSpPr>
          <p:cNvPr id="134146" name="Rectangle 2"/>
          <p:cNvSpPr>
            <a:spLocks noGrp="1" noChangeArrowheads="1"/>
          </p:cNvSpPr>
          <p:nvPr>
            <p:ph type="title"/>
          </p:nvPr>
        </p:nvSpPr>
        <p:spPr>
          <a:xfrm>
            <a:off x="1752600" y="-76200"/>
            <a:ext cx="7315200" cy="1066800"/>
          </a:xfrm>
        </p:spPr>
        <p:txBody>
          <a:bodyPr/>
          <a:lstStyle/>
          <a:p>
            <a:r>
              <a:rPr lang="en-US" sz="3200" dirty="0"/>
              <a:t>Optimization: </a:t>
            </a:r>
            <a:r>
              <a:rPr lang="en-US" sz="3200" dirty="0" smtClean="0"/>
              <a:t>Local </a:t>
            </a:r>
            <a:r>
              <a:rPr lang="en-US" sz="3200" dirty="0"/>
              <a:t>Versus </a:t>
            </a:r>
            <a:r>
              <a:rPr lang="en-US" sz="3200" dirty="0" smtClean="0"/>
              <a:t>Global </a:t>
            </a:r>
            <a:endParaRPr lang="en-US" sz="32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9062" y="1981200"/>
            <a:ext cx="6764338" cy="4724400"/>
          </a:xfrm>
          <a:prstGeom prst="rect">
            <a:avLst/>
          </a:prstGeom>
          <a:noFill/>
        </p:spPr>
      </p:pic>
      <p:sp>
        <p:nvSpPr>
          <p:cNvPr id="8" name="Rectangle 3"/>
          <p:cNvSpPr txBox="1">
            <a:spLocks noChangeArrowheads="1"/>
          </p:cNvSpPr>
          <p:nvPr/>
        </p:nvSpPr>
        <p:spPr bwMode="auto">
          <a:xfrm>
            <a:off x="457200" y="1143000"/>
            <a:ext cx="8458200" cy="7472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None/>
            </a:pPr>
            <a:r>
              <a:rPr lang="en-US" sz="2400" dirty="0"/>
              <a:t>The following surface plot illustrates a function with local minima and a global minimum</a:t>
            </a:r>
            <a:r>
              <a:rPr lang="en-US" sz="2400" dirty="0" smtClean="0"/>
              <a:t>:</a:t>
            </a:r>
            <a:endParaRPr lang="en-US" sz="2400" dirty="0"/>
          </a:p>
        </p:txBody>
      </p:sp>
    </p:spTree>
    <p:extLst>
      <p:ext uri="{BB962C8B-B14F-4D97-AF65-F5344CB8AC3E}">
        <p14:creationId xmlns:p14="http://schemas.microsoft.com/office/powerpoint/2010/main" val="180679146"/>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16</a:t>
            </a:fld>
            <a:endParaRPr lang="en-US" altLang="en-US"/>
          </a:p>
        </p:txBody>
      </p:sp>
      <p:sp>
        <p:nvSpPr>
          <p:cNvPr id="134146" name="Rectangle 2"/>
          <p:cNvSpPr>
            <a:spLocks noGrp="1" noChangeArrowheads="1"/>
          </p:cNvSpPr>
          <p:nvPr>
            <p:ph type="title"/>
          </p:nvPr>
        </p:nvSpPr>
        <p:spPr>
          <a:xfrm>
            <a:off x="1752600" y="-76200"/>
            <a:ext cx="7315200" cy="1066800"/>
          </a:xfrm>
        </p:spPr>
        <p:txBody>
          <a:bodyPr/>
          <a:lstStyle/>
          <a:p>
            <a:r>
              <a:rPr lang="en-US" sz="3200" dirty="0"/>
              <a:t>Optimization: </a:t>
            </a:r>
            <a:r>
              <a:rPr lang="en-US" sz="3200" dirty="0" smtClean="0"/>
              <a:t>Local </a:t>
            </a:r>
            <a:r>
              <a:rPr lang="en-US" sz="3200" dirty="0"/>
              <a:t>Versus </a:t>
            </a:r>
            <a:r>
              <a:rPr lang="en-US" sz="3200" dirty="0" smtClean="0"/>
              <a:t>Global </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US" sz="2800" dirty="0"/>
              <a:t>Local optimization methods are good at finding local minima, use derivatives of the objective function to find the path of greatest improvement, and have fast convergence. However they require a smooth response so will not work with discontinuous functions. </a:t>
            </a:r>
            <a:r>
              <a:rPr lang="en-US" sz="2800" dirty="0" smtClean="0"/>
              <a:t/>
            </a:r>
            <a:br>
              <a:rPr lang="en-US" sz="2800" dirty="0" smtClean="0"/>
            </a:br>
            <a:endParaRPr lang="en-US" sz="2800" dirty="0" smtClean="0"/>
          </a:p>
          <a:p>
            <a:pPr>
              <a:lnSpc>
                <a:spcPct val="90000"/>
              </a:lnSpc>
            </a:pPr>
            <a:r>
              <a:rPr lang="en-US" sz="2800" dirty="0" err="1" smtClean="0"/>
              <a:t>DiscoverSim</a:t>
            </a:r>
            <a:r>
              <a:rPr lang="en-US" sz="2800" dirty="0" smtClean="0"/>
              <a:t> </a:t>
            </a:r>
            <a:r>
              <a:rPr lang="en-US" sz="2800" dirty="0"/>
              <a:t>uses Sequential Quadratic Programming (SQP) for local optimization.</a:t>
            </a:r>
          </a:p>
          <a:p>
            <a:pPr>
              <a:lnSpc>
                <a:spcPct val="90000"/>
              </a:lnSpc>
            </a:pPr>
            <a:endParaRPr lang="en-US" sz="2800" dirty="0" smtClean="0"/>
          </a:p>
        </p:txBody>
      </p:sp>
    </p:spTree>
    <p:extLst>
      <p:ext uri="{BB962C8B-B14F-4D97-AF65-F5344CB8AC3E}">
        <p14:creationId xmlns:p14="http://schemas.microsoft.com/office/powerpoint/2010/main" val="1370462564"/>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17</a:t>
            </a:fld>
            <a:endParaRPr lang="en-US" altLang="en-US"/>
          </a:p>
        </p:txBody>
      </p:sp>
      <p:sp>
        <p:nvSpPr>
          <p:cNvPr id="134146" name="Rectangle 2"/>
          <p:cNvSpPr>
            <a:spLocks noGrp="1" noChangeArrowheads="1"/>
          </p:cNvSpPr>
          <p:nvPr>
            <p:ph type="title"/>
          </p:nvPr>
        </p:nvSpPr>
        <p:spPr>
          <a:xfrm>
            <a:off x="1752600" y="-76200"/>
            <a:ext cx="7315200" cy="1066800"/>
          </a:xfrm>
        </p:spPr>
        <p:txBody>
          <a:bodyPr/>
          <a:lstStyle/>
          <a:p>
            <a:r>
              <a:rPr lang="en-US" sz="3200" dirty="0"/>
              <a:t>Optimization: </a:t>
            </a:r>
            <a:r>
              <a:rPr lang="en-US" sz="3200" dirty="0" smtClean="0"/>
              <a:t>Local </a:t>
            </a:r>
            <a:r>
              <a:rPr lang="en-US" sz="3200" dirty="0"/>
              <a:t>Versus </a:t>
            </a:r>
            <a:r>
              <a:rPr lang="en-US" sz="3200" dirty="0" smtClean="0"/>
              <a:t>Global </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US" sz="2400" dirty="0" smtClean="0"/>
              <a:t>Global </a:t>
            </a:r>
            <a:r>
              <a:rPr lang="en-US" sz="2400" dirty="0"/>
              <a:t>optimization finds the global minimum, and is derivative free, so will work with discontinuous functions.  However because of the larger design space, convergence is much slower than that of local </a:t>
            </a:r>
            <a:r>
              <a:rPr lang="en-US" sz="2400" dirty="0" smtClean="0"/>
              <a:t>optimization.</a:t>
            </a:r>
            <a:br>
              <a:rPr lang="en-US" sz="2400" dirty="0" smtClean="0"/>
            </a:br>
            <a:r>
              <a:rPr lang="en-US" sz="2400" dirty="0" smtClean="0"/>
              <a:t> </a:t>
            </a:r>
          </a:p>
          <a:p>
            <a:pPr>
              <a:lnSpc>
                <a:spcPct val="90000"/>
              </a:lnSpc>
            </a:pPr>
            <a:r>
              <a:rPr lang="en-US" sz="2400" dirty="0" err="1" smtClean="0"/>
              <a:t>DiscoverSim</a:t>
            </a:r>
            <a:r>
              <a:rPr lang="en-US" sz="2400" dirty="0" smtClean="0"/>
              <a:t> </a:t>
            </a:r>
            <a:r>
              <a:rPr lang="en-US" sz="2400" dirty="0"/>
              <a:t>uses DIRECT (Dividing Rectangles) and Genetic Algorithm (GA) for global </a:t>
            </a:r>
            <a:r>
              <a:rPr lang="en-US" sz="2400" dirty="0" smtClean="0"/>
              <a:t>optimization.</a:t>
            </a:r>
            <a:br>
              <a:rPr lang="en-US" sz="2400" dirty="0" smtClean="0"/>
            </a:br>
            <a:endParaRPr lang="en-US" sz="2400" dirty="0" smtClean="0"/>
          </a:p>
          <a:p>
            <a:pPr>
              <a:lnSpc>
                <a:spcPct val="90000"/>
              </a:lnSpc>
            </a:pPr>
            <a:r>
              <a:rPr lang="en-US" sz="2400" dirty="0" smtClean="0"/>
              <a:t>A </a:t>
            </a:r>
            <a:r>
              <a:rPr lang="en-US" sz="2400" dirty="0"/>
              <a:t>hybrid of the above methodologies is also </a:t>
            </a:r>
            <a:r>
              <a:rPr lang="en-US" sz="2400" dirty="0" smtClean="0"/>
              <a:t>available starting </a:t>
            </a:r>
            <a:r>
              <a:rPr lang="en-US" sz="2400" dirty="0"/>
              <a:t>with DIRECT to do a thorough initial </a:t>
            </a:r>
            <a:r>
              <a:rPr lang="en-US" sz="2400" dirty="0" smtClean="0"/>
              <a:t>search, </a:t>
            </a:r>
            <a:r>
              <a:rPr lang="en-US" sz="2400" dirty="0"/>
              <a:t>followed by GA, and then fine tuning with SQP.</a:t>
            </a:r>
            <a:endParaRPr lang="en-US" sz="2000" dirty="0" smtClean="0"/>
          </a:p>
        </p:txBody>
      </p:sp>
    </p:spTree>
    <p:extLst>
      <p:ext uri="{BB962C8B-B14F-4D97-AF65-F5344CB8AC3E}">
        <p14:creationId xmlns:p14="http://schemas.microsoft.com/office/powerpoint/2010/main" val="1370462564"/>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18</a:t>
            </a:fld>
            <a:endParaRPr lang="en-US" altLang="en-US"/>
          </a:p>
        </p:txBody>
      </p:sp>
      <p:sp>
        <p:nvSpPr>
          <p:cNvPr id="134147" name="Rectangle 3"/>
          <p:cNvSpPr>
            <a:spLocks noGrp="1" noChangeArrowheads="1"/>
          </p:cNvSpPr>
          <p:nvPr>
            <p:ph type="body" idx="1"/>
          </p:nvPr>
        </p:nvSpPr>
        <p:spPr>
          <a:xfrm>
            <a:off x="381000" y="5410200"/>
            <a:ext cx="8458200" cy="1219200"/>
          </a:xfrm>
        </p:spPr>
        <p:txBody>
          <a:bodyPr/>
          <a:lstStyle/>
          <a:p>
            <a:pPr marL="0" indent="0">
              <a:lnSpc>
                <a:spcPct val="90000"/>
              </a:lnSpc>
              <a:buNone/>
            </a:pPr>
            <a:r>
              <a:rPr lang="en-US" sz="2400" dirty="0" err="1" smtClean="0"/>
              <a:t>Hiwa</a:t>
            </a:r>
            <a:r>
              <a:rPr lang="en-US" sz="2400" dirty="0"/>
              <a:t>, S., T. Hiroyasu and M. Miki. “Hybrid Optimization Using DIRECT, GA, and SQP for Global Exploration”, </a:t>
            </a:r>
            <a:r>
              <a:rPr lang="en-US" sz="2400" dirty="0" err="1"/>
              <a:t>Doshisha</a:t>
            </a:r>
            <a:r>
              <a:rPr lang="en-US" sz="2400" dirty="0"/>
              <a:t> University, Kyoto, Japan.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9" y="1219200"/>
            <a:ext cx="5710551"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5696063"/>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19</a:t>
            </a:fld>
            <a:endParaRPr lang="en-US" altLang="en-US"/>
          </a:p>
        </p:txBody>
      </p:sp>
      <p:sp>
        <p:nvSpPr>
          <p:cNvPr id="134146" name="Rectangle 2"/>
          <p:cNvSpPr>
            <a:spLocks noGrp="1" noChangeArrowheads="1"/>
          </p:cNvSpPr>
          <p:nvPr>
            <p:ph type="title"/>
          </p:nvPr>
        </p:nvSpPr>
        <p:spPr>
          <a:xfrm>
            <a:off x="1752600" y="76200"/>
            <a:ext cx="7315200" cy="1066800"/>
          </a:xfrm>
        </p:spPr>
        <p:txBody>
          <a:bodyPr/>
          <a:lstStyle/>
          <a:p>
            <a:r>
              <a:rPr lang="en-US" sz="3200" dirty="0" err="1" smtClean="0"/>
              <a:t>DiscoverSim</a:t>
            </a:r>
            <a:r>
              <a:rPr lang="en-US" sz="3200" dirty="0" smtClean="0"/>
              <a:t> </a:t>
            </a:r>
            <a:br>
              <a:rPr lang="en-US" sz="3200" dirty="0" smtClean="0"/>
            </a:br>
            <a:r>
              <a:rPr lang="en-US" sz="3200" dirty="0" smtClean="0"/>
              <a:t>Components </a:t>
            </a:r>
            <a:r>
              <a:rPr lang="en-US" sz="3200" dirty="0"/>
              <a:t>of </a:t>
            </a:r>
            <a:r>
              <a:rPr lang="en-US" sz="3200" dirty="0" smtClean="0"/>
              <a:t>Optimization</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US" sz="2400" b="1" dirty="0" smtClean="0"/>
              <a:t>Input </a:t>
            </a:r>
            <a:r>
              <a:rPr lang="en-US" sz="2400" b="1" dirty="0"/>
              <a:t>Distribution:</a:t>
            </a:r>
            <a:r>
              <a:rPr lang="en-US" sz="2400" dirty="0"/>
              <a:t> With the </a:t>
            </a:r>
            <a:r>
              <a:rPr lang="en-US" sz="2400" b="1" dirty="0"/>
              <a:t>Parameter Optimization</a:t>
            </a:r>
            <a:r>
              <a:rPr lang="en-US" sz="2400" dirty="0"/>
              <a:t> option checked, the permissible range for each parameter is specified.</a:t>
            </a:r>
          </a:p>
          <a:p>
            <a:r>
              <a:rPr lang="en-US" sz="2400" b="1" dirty="0"/>
              <a:t>Input Control:</a:t>
            </a:r>
            <a:r>
              <a:rPr lang="en-US" sz="2400" dirty="0"/>
              <a:t> The permissible range for the control is specified, and the control, which unlike an input distribution, has no statistical variation. </a:t>
            </a:r>
            <a:endParaRPr lang="en-US" sz="2400" dirty="0" smtClean="0"/>
          </a:p>
          <a:p>
            <a:pPr lvl="1"/>
            <a:r>
              <a:rPr lang="en-US" sz="2000" dirty="0" smtClean="0"/>
              <a:t>Think </a:t>
            </a:r>
            <a:r>
              <a:rPr lang="en-US" sz="2000" dirty="0"/>
              <a:t>of this as a control knob like temperature. </a:t>
            </a:r>
            <a:endParaRPr lang="en-US" sz="2000" dirty="0" smtClean="0"/>
          </a:p>
          <a:p>
            <a:pPr lvl="1"/>
            <a:r>
              <a:rPr lang="en-US" sz="2000" dirty="0" smtClean="0"/>
              <a:t>This </a:t>
            </a:r>
            <a:r>
              <a:rPr lang="en-US" sz="2000" dirty="0"/>
              <a:t>is also known as a “Decision Variable”.  </a:t>
            </a:r>
            <a:endParaRPr lang="en-US" sz="2000" dirty="0" smtClean="0"/>
          </a:p>
          <a:p>
            <a:pPr lvl="1"/>
            <a:r>
              <a:rPr lang="en-US" sz="2000" dirty="0" smtClean="0"/>
              <a:t>An </a:t>
            </a:r>
            <a:r>
              <a:rPr lang="en-US" sz="2000" dirty="0"/>
              <a:t>input control can be referenced by a constraint and/or an output function. </a:t>
            </a:r>
            <a:endParaRPr lang="en-US" sz="2000" dirty="0" smtClean="0"/>
          </a:p>
          <a:p>
            <a:pPr lvl="1"/>
            <a:r>
              <a:rPr lang="en-US" sz="2000" dirty="0" smtClean="0"/>
              <a:t>It </a:t>
            </a:r>
            <a:r>
              <a:rPr lang="en-US" sz="2000" dirty="0"/>
              <a:t>is possible to have a model that consists solely of controls with no input distributions. (In this case, the optimization is deterministic, so the number of replications, </a:t>
            </a:r>
            <a:r>
              <a:rPr lang="en-US" sz="2000" i="1" dirty="0"/>
              <a:t>n</a:t>
            </a:r>
            <a:r>
              <a:rPr lang="en-US" sz="2000" dirty="0"/>
              <a:t>, should be set to 1.) </a:t>
            </a:r>
            <a:endParaRPr lang="en-US" sz="2000" dirty="0" smtClean="0"/>
          </a:p>
          <a:p>
            <a:pPr lvl="1"/>
            <a:r>
              <a:rPr lang="en-US" sz="2000" dirty="0" smtClean="0"/>
              <a:t>An </a:t>
            </a:r>
            <a:r>
              <a:rPr lang="en-US" sz="2000" dirty="0"/>
              <a:t>input control can be continuous or discrete integer</a:t>
            </a:r>
            <a:r>
              <a:rPr lang="en-US" sz="2000" dirty="0" smtClean="0"/>
              <a:t>.</a:t>
            </a:r>
            <a:endParaRPr lang="en-US" sz="2000" dirty="0"/>
          </a:p>
        </p:txBody>
      </p:sp>
    </p:spTree>
    <p:extLst>
      <p:ext uri="{BB962C8B-B14F-4D97-AF65-F5344CB8AC3E}">
        <p14:creationId xmlns:p14="http://schemas.microsoft.com/office/powerpoint/2010/main" val="2477437830"/>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a:t>
            </a:fld>
            <a:endParaRPr lang="en-US" altLang="en-US"/>
          </a:p>
        </p:txBody>
      </p:sp>
      <p:sp>
        <p:nvSpPr>
          <p:cNvPr id="134146" name="Rectangle 2"/>
          <p:cNvSpPr>
            <a:spLocks noGrp="1" noChangeArrowheads="1"/>
          </p:cNvSpPr>
          <p:nvPr>
            <p:ph type="title"/>
          </p:nvPr>
        </p:nvSpPr>
        <p:spPr>
          <a:xfrm>
            <a:off x="1524000" y="533400"/>
            <a:ext cx="7315200" cy="1066800"/>
          </a:xfrm>
        </p:spPr>
        <p:txBody>
          <a:bodyPr/>
          <a:lstStyle/>
          <a:p>
            <a:r>
              <a:rPr lang="en-US" sz="3200" dirty="0"/>
              <a:t>Variation Reduction and Robust Design Using </a:t>
            </a:r>
            <a:r>
              <a:rPr lang="en-US" sz="3200" dirty="0" err="1"/>
              <a:t>DiscoverSim</a:t>
            </a:r>
            <a:r>
              <a:rPr lang="en-US" sz="3200" dirty="0" smtClean="0"/>
              <a:t>™:</a:t>
            </a:r>
            <a:r>
              <a:rPr lang="en-US" sz="2800" dirty="0">
                <a:solidFill>
                  <a:srgbClr val="000066"/>
                </a:solidFill>
              </a:rPr>
              <a:t/>
            </a:r>
            <a:br>
              <a:rPr lang="en-US" sz="2800" dirty="0">
                <a:solidFill>
                  <a:srgbClr val="000066"/>
                </a:solidFill>
              </a:rPr>
            </a:br>
            <a:r>
              <a:rPr lang="en-US" sz="3200" dirty="0" smtClean="0"/>
              <a:t>Agenda</a:t>
            </a:r>
            <a:endParaRPr lang="en-US" sz="3200" dirty="0"/>
          </a:p>
        </p:txBody>
      </p:sp>
      <p:sp>
        <p:nvSpPr>
          <p:cNvPr id="134147" name="Rectangle 3"/>
          <p:cNvSpPr>
            <a:spLocks noGrp="1" noChangeArrowheads="1"/>
          </p:cNvSpPr>
          <p:nvPr>
            <p:ph type="body" idx="1"/>
          </p:nvPr>
        </p:nvSpPr>
        <p:spPr>
          <a:xfrm>
            <a:off x="533400" y="2057400"/>
            <a:ext cx="8458200" cy="4724400"/>
          </a:xfrm>
        </p:spPr>
        <p:txBody>
          <a:bodyPr/>
          <a:lstStyle/>
          <a:p>
            <a:pPr>
              <a:lnSpc>
                <a:spcPct val="90000"/>
              </a:lnSpc>
            </a:pPr>
            <a:r>
              <a:rPr lang="en-US" sz="3200" dirty="0" smtClean="0"/>
              <a:t>Introduction to </a:t>
            </a:r>
            <a:r>
              <a:rPr lang="en-US" sz="3200" dirty="0" err="1" smtClean="0"/>
              <a:t>DiscoverSim</a:t>
            </a:r>
            <a:r>
              <a:rPr lang="en-US" sz="3200" dirty="0" smtClean="0"/>
              <a:t/>
            </a:r>
            <a:br>
              <a:rPr lang="en-US" sz="3200" dirty="0" smtClean="0"/>
            </a:br>
            <a:endParaRPr lang="en-US" sz="3200" dirty="0" smtClean="0"/>
          </a:p>
          <a:p>
            <a:pPr>
              <a:lnSpc>
                <a:spcPct val="90000"/>
              </a:lnSpc>
            </a:pPr>
            <a:r>
              <a:rPr lang="en-US" sz="3200" dirty="0" smtClean="0"/>
              <a:t>Monte Carlo Simulation</a:t>
            </a:r>
            <a:br>
              <a:rPr lang="en-US" sz="3200" dirty="0" smtClean="0"/>
            </a:br>
            <a:endParaRPr lang="en-US" sz="3200" dirty="0" smtClean="0"/>
          </a:p>
          <a:p>
            <a:pPr>
              <a:lnSpc>
                <a:spcPct val="90000"/>
              </a:lnSpc>
            </a:pPr>
            <a:r>
              <a:rPr lang="en-US" sz="3200" dirty="0" smtClean="0"/>
              <a:t>Stochastic Global Optimization</a:t>
            </a:r>
            <a:br>
              <a:rPr lang="en-US" sz="3200" dirty="0" smtClean="0"/>
            </a:br>
            <a:endParaRPr lang="en-US" sz="3200" dirty="0" smtClean="0"/>
          </a:p>
          <a:p>
            <a:pPr>
              <a:lnSpc>
                <a:spcPct val="90000"/>
              </a:lnSpc>
            </a:pPr>
            <a:r>
              <a:rPr lang="en-US" sz="3200" dirty="0" smtClean="0"/>
              <a:t>Case Study: Robust Design of Shut-Off Valve Spring Force </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20</a:t>
            </a:fld>
            <a:endParaRPr lang="en-US" altLang="en-US"/>
          </a:p>
        </p:txBody>
      </p:sp>
      <p:sp>
        <p:nvSpPr>
          <p:cNvPr id="134146" name="Rectangle 2"/>
          <p:cNvSpPr>
            <a:spLocks noGrp="1" noChangeArrowheads="1"/>
          </p:cNvSpPr>
          <p:nvPr>
            <p:ph type="title"/>
          </p:nvPr>
        </p:nvSpPr>
        <p:spPr>
          <a:xfrm>
            <a:off x="1752600" y="76200"/>
            <a:ext cx="7315200" cy="1066800"/>
          </a:xfrm>
        </p:spPr>
        <p:txBody>
          <a:bodyPr/>
          <a:lstStyle/>
          <a:p>
            <a:r>
              <a:rPr lang="en-US" sz="3200" dirty="0" err="1" smtClean="0"/>
              <a:t>DiscoverSim</a:t>
            </a:r>
            <a:r>
              <a:rPr lang="en-US" sz="3200" dirty="0" smtClean="0"/>
              <a:t> </a:t>
            </a:r>
            <a:br>
              <a:rPr lang="en-US" sz="3200" dirty="0" smtClean="0"/>
            </a:br>
            <a:r>
              <a:rPr lang="en-US" sz="3200" dirty="0" smtClean="0"/>
              <a:t>Components </a:t>
            </a:r>
            <a:r>
              <a:rPr lang="en-US" sz="3200" dirty="0"/>
              <a:t>of </a:t>
            </a:r>
            <a:r>
              <a:rPr lang="en-US" sz="3200" dirty="0" smtClean="0"/>
              <a:t>Optimization</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US" sz="2400" b="1" dirty="0" smtClean="0"/>
              <a:t>Constraint</a:t>
            </a:r>
            <a:r>
              <a:rPr lang="en-US" sz="2400" b="1" dirty="0"/>
              <a:t>:</a:t>
            </a:r>
            <a:r>
              <a:rPr lang="en-US" sz="2400" dirty="0"/>
              <a:t> A constraint can only be applied to an Input Control or Parameter Monitor and cannot reference an Input Distribution or Output Response. </a:t>
            </a:r>
            <a:endParaRPr lang="en-US" sz="2400" dirty="0" smtClean="0"/>
          </a:p>
          <a:p>
            <a:pPr lvl="1"/>
            <a:r>
              <a:rPr lang="en-US" sz="2000" dirty="0" smtClean="0"/>
              <a:t>A </a:t>
            </a:r>
            <a:r>
              <a:rPr lang="en-US" sz="2000" dirty="0"/>
              <a:t>constraint cannot be a part of the model equation (i.e., an output cannot reference a constraint). </a:t>
            </a:r>
            <a:endParaRPr lang="en-US" sz="2000" dirty="0" smtClean="0"/>
          </a:p>
          <a:p>
            <a:pPr lvl="1"/>
            <a:r>
              <a:rPr lang="en-US" sz="2000" dirty="0" smtClean="0"/>
              <a:t>Constraints </a:t>
            </a:r>
            <a:r>
              <a:rPr lang="en-US" sz="2000" dirty="0"/>
              <a:t>can be simple linear or complex nonlinear. </a:t>
            </a:r>
            <a:endParaRPr lang="en-US" sz="2000" dirty="0" smtClean="0"/>
          </a:p>
          <a:p>
            <a:pPr lvl="1"/>
            <a:r>
              <a:rPr lang="en-US" sz="2000" dirty="0" smtClean="0"/>
              <a:t>Each </a:t>
            </a:r>
            <a:r>
              <a:rPr lang="en-US" sz="2000" dirty="0"/>
              <a:t>constraint will contain a function of Input Controls or Parameter Monitors on the Left Hand Side (LHS), and a constant on the Right Hand Side (RHS</a:t>
            </a:r>
            <a:r>
              <a:rPr lang="en-US" sz="2000" dirty="0" smtClean="0"/>
              <a:t>).</a:t>
            </a:r>
            <a:endParaRPr lang="en-US" sz="2000" dirty="0"/>
          </a:p>
        </p:txBody>
      </p:sp>
    </p:spTree>
    <p:extLst>
      <p:ext uri="{BB962C8B-B14F-4D97-AF65-F5344CB8AC3E}">
        <p14:creationId xmlns:p14="http://schemas.microsoft.com/office/powerpoint/2010/main" val="304539301"/>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21</a:t>
            </a:fld>
            <a:endParaRPr lang="en-US" altLang="en-US"/>
          </a:p>
        </p:txBody>
      </p:sp>
      <p:sp>
        <p:nvSpPr>
          <p:cNvPr id="134146" name="Rectangle 2"/>
          <p:cNvSpPr>
            <a:spLocks noGrp="1" noChangeArrowheads="1"/>
          </p:cNvSpPr>
          <p:nvPr>
            <p:ph type="title"/>
          </p:nvPr>
        </p:nvSpPr>
        <p:spPr>
          <a:xfrm>
            <a:off x="1752600" y="76200"/>
            <a:ext cx="7315200" cy="1066800"/>
          </a:xfrm>
        </p:spPr>
        <p:txBody>
          <a:bodyPr/>
          <a:lstStyle/>
          <a:p>
            <a:r>
              <a:rPr lang="en-US" sz="3200" dirty="0" err="1" smtClean="0"/>
              <a:t>DiscoverSim</a:t>
            </a:r>
            <a:r>
              <a:rPr lang="en-US" sz="3200" dirty="0" smtClean="0"/>
              <a:t> </a:t>
            </a:r>
            <a:br>
              <a:rPr lang="en-US" sz="3200" dirty="0" smtClean="0"/>
            </a:br>
            <a:r>
              <a:rPr lang="en-US" sz="3200" dirty="0" smtClean="0"/>
              <a:t>Components </a:t>
            </a:r>
            <a:r>
              <a:rPr lang="en-US" sz="3200" dirty="0"/>
              <a:t>of </a:t>
            </a:r>
            <a:r>
              <a:rPr lang="en-US" sz="3200" dirty="0" smtClean="0"/>
              <a:t>Optimization</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r>
              <a:rPr lang="en-US" sz="2400" b="1" dirty="0" smtClean="0"/>
              <a:t>Parameter </a:t>
            </a:r>
            <a:r>
              <a:rPr lang="en-US" sz="2400" b="1" dirty="0"/>
              <a:t>Monitor</a:t>
            </a:r>
            <a:r>
              <a:rPr lang="en-US" sz="2400" dirty="0"/>
              <a:t>: By specifying an input distribution parameter separately, the parameter can be referenced by a constraint and/or an output function.  </a:t>
            </a:r>
            <a:endParaRPr lang="en-US" sz="2400" dirty="0" smtClean="0"/>
          </a:p>
          <a:p>
            <a:pPr lvl="1"/>
            <a:r>
              <a:rPr lang="en-US" sz="2000" dirty="0" smtClean="0"/>
              <a:t>This </a:t>
            </a:r>
            <a:r>
              <a:rPr lang="en-US" sz="2000" dirty="0"/>
              <a:t>is useful for dual objective optimization, for example integrated Parameter and Tolerance Design. </a:t>
            </a:r>
            <a:endParaRPr lang="en-US" sz="2000" dirty="0" smtClean="0"/>
          </a:p>
          <a:p>
            <a:pPr lvl="1"/>
            <a:r>
              <a:rPr lang="en-US" sz="2000" dirty="0" smtClean="0"/>
              <a:t>A </a:t>
            </a:r>
            <a:r>
              <a:rPr lang="en-US" sz="2000" dirty="0"/>
              <a:t>new output, Cost, can be specified as a function of an input parameter, Standard Deviation.  </a:t>
            </a:r>
            <a:endParaRPr lang="en-US" sz="2000" dirty="0" smtClean="0"/>
          </a:p>
          <a:p>
            <a:pPr lvl="1"/>
            <a:r>
              <a:rPr lang="en-US" sz="2000" dirty="0" smtClean="0"/>
              <a:t>Parameter </a:t>
            </a:r>
            <a:r>
              <a:rPr lang="en-US" sz="2000" dirty="0"/>
              <a:t>Monitors apply only to the parameters of an input distribution.  </a:t>
            </a:r>
          </a:p>
        </p:txBody>
      </p:sp>
    </p:spTree>
    <p:extLst>
      <p:ext uri="{BB962C8B-B14F-4D97-AF65-F5344CB8AC3E}">
        <p14:creationId xmlns:p14="http://schemas.microsoft.com/office/powerpoint/2010/main" val="869620612"/>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22</a:t>
            </a:fld>
            <a:endParaRPr lang="en-US" altLang="en-US"/>
          </a:p>
        </p:txBody>
      </p:sp>
      <p:sp>
        <p:nvSpPr>
          <p:cNvPr id="134146" name="Rectangle 2"/>
          <p:cNvSpPr>
            <a:spLocks noGrp="1" noChangeArrowheads="1"/>
          </p:cNvSpPr>
          <p:nvPr>
            <p:ph type="title"/>
          </p:nvPr>
        </p:nvSpPr>
        <p:spPr>
          <a:xfrm>
            <a:off x="1752600" y="-228600"/>
            <a:ext cx="7315200" cy="1066800"/>
          </a:xfrm>
        </p:spPr>
        <p:txBody>
          <a:bodyPr/>
          <a:lstStyle/>
          <a:p>
            <a:r>
              <a:rPr lang="en-US" sz="3200" dirty="0" err="1" smtClean="0"/>
              <a:t>DiscoverSim</a:t>
            </a:r>
            <a:r>
              <a:rPr lang="en-US" sz="3200" dirty="0" smtClean="0"/>
              <a:t> Optimization Metrics</a:t>
            </a:r>
            <a:endParaRPr lang="en-US" sz="3200" dirty="0"/>
          </a:p>
        </p:txBody>
      </p:sp>
      <p:graphicFrame>
        <p:nvGraphicFramePr>
          <p:cNvPr id="8" name="Table 7"/>
          <p:cNvGraphicFramePr>
            <a:graphicFrameLocks noGrp="1"/>
          </p:cNvGraphicFramePr>
          <p:nvPr>
            <p:extLst>
              <p:ext uri="{D42A27DB-BD31-4B8C-83A1-F6EECF244321}">
                <p14:modId xmlns:p14="http://schemas.microsoft.com/office/powerpoint/2010/main" val="3050550857"/>
              </p:ext>
            </p:extLst>
          </p:nvPr>
        </p:nvGraphicFramePr>
        <p:xfrm>
          <a:off x="990600" y="1132803"/>
          <a:ext cx="7543801" cy="5648997"/>
        </p:xfrm>
        <a:graphic>
          <a:graphicData uri="http://schemas.openxmlformats.org/drawingml/2006/table">
            <a:tbl>
              <a:tblPr firstRow="1" firstCol="1" bandRow="1">
                <a:tableStyleId>{5C22544A-7EE6-4342-B048-85BDC9FD1C3A}</a:tableStyleId>
              </a:tblPr>
              <a:tblGrid>
                <a:gridCol w="1382232"/>
                <a:gridCol w="1775638"/>
                <a:gridCol w="1300209"/>
                <a:gridCol w="1843990"/>
                <a:gridCol w="1241732"/>
              </a:tblGrid>
              <a:tr h="339359">
                <a:tc>
                  <a:txBody>
                    <a:bodyPr/>
                    <a:lstStyle/>
                    <a:p>
                      <a:pPr marL="0" marR="0" algn="ctr">
                        <a:lnSpc>
                          <a:spcPts val="1800"/>
                        </a:lnSpc>
                        <a:spcBef>
                          <a:spcPts val="1200"/>
                        </a:spcBef>
                        <a:spcAft>
                          <a:spcPts val="0"/>
                        </a:spcAft>
                      </a:pPr>
                      <a:r>
                        <a:rPr lang="en-US" sz="1000" dirty="0">
                          <a:effectLst/>
                        </a:rPr>
                        <a:t>Optimization Goal:</a:t>
                      </a:r>
                      <a:endParaRPr lang="en-US" sz="900" dirty="0">
                        <a:effectLst/>
                        <a:latin typeface="Times New Roman"/>
                        <a:ea typeface="Times New Roman"/>
                      </a:endParaRPr>
                    </a:p>
                  </a:txBody>
                  <a:tcPr marL="50904" marR="50904" marT="0" marB="0"/>
                </a:tc>
                <a:tc gridSpan="2">
                  <a:txBody>
                    <a:bodyPr/>
                    <a:lstStyle/>
                    <a:p>
                      <a:pPr marL="0" marR="0" algn="ctr">
                        <a:lnSpc>
                          <a:spcPts val="1800"/>
                        </a:lnSpc>
                        <a:spcBef>
                          <a:spcPts val="1200"/>
                        </a:spcBef>
                        <a:spcAft>
                          <a:spcPts val="0"/>
                        </a:spcAft>
                      </a:pPr>
                      <a:r>
                        <a:rPr lang="en-US" sz="900">
                          <a:effectLst/>
                        </a:rPr>
                        <a:t>Minimize</a:t>
                      </a:r>
                      <a:endParaRPr lang="en-US" sz="900">
                        <a:effectLst/>
                        <a:latin typeface="Times New Roman"/>
                        <a:ea typeface="Times New Roman"/>
                      </a:endParaRPr>
                    </a:p>
                  </a:txBody>
                  <a:tcPr marL="50904" marR="50904" marT="0" marB="0"/>
                </a:tc>
                <a:tc hMerge="1">
                  <a:txBody>
                    <a:bodyPr/>
                    <a:lstStyle/>
                    <a:p>
                      <a:endParaRPr lang="en-US"/>
                    </a:p>
                  </a:txBody>
                  <a:tcPr/>
                </a:tc>
                <a:tc gridSpan="2">
                  <a:txBody>
                    <a:bodyPr/>
                    <a:lstStyle/>
                    <a:p>
                      <a:pPr marL="0" marR="0" algn="ctr">
                        <a:lnSpc>
                          <a:spcPts val="1800"/>
                        </a:lnSpc>
                        <a:spcBef>
                          <a:spcPts val="1200"/>
                        </a:spcBef>
                        <a:spcAft>
                          <a:spcPts val="0"/>
                        </a:spcAft>
                      </a:pPr>
                      <a:r>
                        <a:rPr lang="en-US" sz="900" dirty="0">
                          <a:effectLst/>
                        </a:rPr>
                        <a:t>Maximize</a:t>
                      </a:r>
                      <a:endParaRPr lang="en-US" sz="900" dirty="0">
                        <a:effectLst/>
                        <a:latin typeface="Times New Roman"/>
                        <a:ea typeface="Times New Roman"/>
                      </a:endParaRPr>
                    </a:p>
                  </a:txBody>
                  <a:tcPr marL="50904" marR="50904" marT="0" marB="0"/>
                </a:tc>
                <a:tc hMerge="1">
                  <a:txBody>
                    <a:bodyPr/>
                    <a:lstStyle/>
                    <a:p>
                      <a:endParaRPr lang="en-US"/>
                    </a:p>
                  </a:txBody>
                  <a:tcPr/>
                </a:tc>
              </a:tr>
              <a:tr h="509038">
                <a:tc>
                  <a:txBody>
                    <a:bodyPr/>
                    <a:lstStyle/>
                    <a:p>
                      <a:pPr marL="0" marR="0" algn="ctr">
                        <a:lnSpc>
                          <a:spcPts val="1800"/>
                        </a:lnSpc>
                        <a:spcBef>
                          <a:spcPts val="1200"/>
                        </a:spcBef>
                        <a:spcAft>
                          <a:spcPts val="0"/>
                        </a:spcAft>
                      </a:pPr>
                      <a:r>
                        <a:rPr lang="en-US" sz="1000">
                          <a:effectLst/>
                        </a:rPr>
                        <a:t>Multiple Output Metric:</a:t>
                      </a:r>
                      <a:endParaRPr lang="en-US" sz="900">
                        <a:effectLst/>
                        <a:latin typeface="Times New Roman"/>
                        <a:ea typeface="Times New Roman"/>
                      </a:endParaRPr>
                    </a:p>
                  </a:txBody>
                  <a:tcPr marL="50904" marR="50904" marT="0" marB="0"/>
                </a:tc>
                <a:tc>
                  <a:txBody>
                    <a:bodyPr/>
                    <a:lstStyle/>
                    <a:p>
                      <a:pPr marL="0" marR="0" algn="ctr">
                        <a:lnSpc>
                          <a:spcPts val="1800"/>
                        </a:lnSpc>
                        <a:spcBef>
                          <a:spcPts val="1200"/>
                        </a:spcBef>
                        <a:spcAft>
                          <a:spcPts val="0"/>
                        </a:spcAft>
                      </a:pPr>
                      <a:r>
                        <a:rPr lang="en-US" sz="900" b="1" dirty="0">
                          <a:effectLst/>
                        </a:rPr>
                        <a:t>Weighted Sum</a:t>
                      </a:r>
                      <a:endParaRPr lang="en-US" sz="900" b="1" dirty="0">
                        <a:effectLst/>
                        <a:latin typeface="Times New Roman"/>
                        <a:ea typeface="Times New Roman"/>
                      </a:endParaRPr>
                    </a:p>
                  </a:txBody>
                  <a:tcPr marL="50904" marR="50904" marT="0" marB="0"/>
                </a:tc>
                <a:tc>
                  <a:txBody>
                    <a:bodyPr/>
                    <a:lstStyle/>
                    <a:p>
                      <a:pPr marL="0" marR="0" algn="ctr">
                        <a:lnSpc>
                          <a:spcPts val="1800"/>
                        </a:lnSpc>
                        <a:spcBef>
                          <a:spcPts val="1200"/>
                        </a:spcBef>
                        <a:spcAft>
                          <a:spcPts val="0"/>
                        </a:spcAft>
                      </a:pPr>
                      <a:r>
                        <a:rPr lang="en-US" sz="900" b="1">
                          <a:effectLst/>
                        </a:rPr>
                        <a:t>Deviation from Target</a:t>
                      </a:r>
                      <a:endParaRPr lang="en-US" sz="900" b="1">
                        <a:effectLst/>
                        <a:latin typeface="Times New Roman"/>
                        <a:ea typeface="Times New Roman"/>
                      </a:endParaRPr>
                    </a:p>
                  </a:txBody>
                  <a:tcPr marL="50904" marR="50904" marT="0" marB="0"/>
                </a:tc>
                <a:tc>
                  <a:txBody>
                    <a:bodyPr/>
                    <a:lstStyle/>
                    <a:p>
                      <a:pPr marL="0" marR="0" algn="ctr">
                        <a:lnSpc>
                          <a:spcPts val="1800"/>
                        </a:lnSpc>
                        <a:spcBef>
                          <a:spcPts val="1200"/>
                        </a:spcBef>
                        <a:spcAft>
                          <a:spcPts val="0"/>
                        </a:spcAft>
                      </a:pPr>
                      <a:r>
                        <a:rPr lang="en-US" sz="900" b="1" dirty="0">
                          <a:effectLst/>
                        </a:rPr>
                        <a:t>Weighted Sum</a:t>
                      </a:r>
                      <a:endParaRPr lang="en-US" sz="900" b="1" dirty="0">
                        <a:effectLst/>
                        <a:latin typeface="Times New Roman"/>
                        <a:ea typeface="Times New Roman"/>
                      </a:endParaRPr>
                    </a:p>
                  </a:txBody>
                  <a:tcPr marL="50904" marR="50904" marT="0" marB="0"/>
                </a:tc>
                <a:tc>
                  <a:txBody>
                    <a:bodyPr/>
                    <a:lstStyle/>
                    <a:p>
                      <a:pPr marL="0" marR="0" algn="ctr">
                        <a:lnSpc>
                          <a:spcPts val="1800"/>
                        </a:lnSpc>
                        <a:spcBef>
                          <a:spcPts val="1200"/>
                        </a:spcBef>
                        <a:spcAft>
                          <a:spcPts val="0"/>
                        </a:spcAft>
                      </a:pPr>
                      <a:r>
                        <a:rPr lang="en-US" sz="900" b="1" dirty="0" smtClean="0">
                          <a:effectLst/>
                        </a:rPr>
                        <a:t>Desirability</a:t>
                      </a:r>
                      <a:endParaRPr lang="en-US" sz="900" b="1" dirty="0">
                        <a:effectLst/>
                        <a:latin typeface="Times New Roman"/>
                        <a:ea typeface="Times New Roman"/>
                      </a:endParaRPr>
                    </a:p>
                  </a:txBody>
                  <a:tcPr marL="0" marR="0" marT="0" marB="0"/>
                </a:tc>
              </a:tr>
              <a:tr h="3563266">
                <a:tc>
                  <a:txBody>
                    <a:bodyPr/>
                    <a:lstStyle/>
                    <a:p>
                      <a:pPr marL="0" marR="0" algn="ctr">
                        <a:lnSpc>
                          <a:spcPts val="1800"/>
                        </a:lnSpc>
                        <a:spcBef>
                          <a:spcPts val="1200"/>
                        </a:spcBef>
                        <a:spcAft>
                          <a:spcPts val="0"/>
                        </a:spcAft>
                      </a:pPr>
                      <a:r>
                        <a:rPr lang="en-US" sz="1000">
                          <a:effectLst/>
                        </a:rPr>
                        <a:t>Statistic:</a:t>
                      </a:r>
                      <a:endParaRPr lang="en-US" sz="900">
                        <a:effectLst/>
                        <a:latin typeface="Times New Roman"/>
                        <a:ea typeface="Times New Roman"/>
                      </a:endParaRPr>
                    </a:p>
                  </a:txBody>
                  <a:tcPr marL="50904" marR="50904" marT="0" marB="0"/>
                </a:tc>
                <a:tc>
                  <a:txBody>
                    <a:bodyPr/>
                    <a:lstStyle/>
                    <a:p>
                      <a:pPr marL="0" marR="0" algn="ctr">
                        <a:lnSpc>
                          <a:spcPts val="1800"/>
                        </a:lnSpc>
                        <a:spcBef>
                          <a:spcPts val="1200"/>
                        </a:spcBef>
                        <a:spcAft>
                          <a:spcPts val="0"/>
                        </a:spcAft>
                      </a:pPr>
                      <a:r>
                        <a:rPr lang="en-US" sz="900" b="1" dirty="0">
                          <a:effectLst/>
                        </a:rPr>
                        <a:t>Mean</a:t>
                      </a:r>
                      <a:br>
                        <a:rPr lang="en-US" sz="900" b="1" dirty="0">
                          <a:effectLst/>
                        </a:rPr>
                      </a:br>
                      <a:r>
                        <a:rPr lang="en-US" sz="900" b="1" dirty="0">
                          <a:effectLst/>
                        </a:rPr>
                        <a:t>Median</a:t>
                      </a:r>
                      <a:br>
                        <a:rPr lang="en-US" sz="900" b="1" dirty="0">
                          <a:effectLst/>
                        </a:rPr>
                      </a:br>
                      <a:r>
                        <a:rPr lang="en-US" sz="900" b="1" dirty="0">
                          <a:effectLst/>
                        </a:rPr>
                        <a:t>1st quartile</a:t>
                      </a:r>
                      <a:br>
                        <a:rPr lang="en-US" sz="900" b="1" dirty="0">
                          <a:effectLst/>
                        </a:rPr>
                      </a:br>
                      <a:r>
                        <a:rPr lang="en-US" sz="900" b="1" dirty="0">
                          <a:effectLst/>
                        </a:rPr>
                        <a:t>3rd quartile</a:t>
                      </a:r>
                      <a:br>
                        <a:rPr lang="en-US" sz="900" b="1" dirty="0">
                          <a:effectLst/>
                        </a:rPr>
                      </a:br>
                      <a:r>
                        <a:rPr lang="en-US" sz="900" b="1" dirty="0">
                          <a:effectLst/>
                        </a:rPr>
                        <a:t>Minimum</a:t>
                      </a:r>
                      <a:br>
                        <a:rPr lang="en-US" sz="900" b="1" dirty="0">
                          <a:effectLst/>
                        </a:rPr>
                      </a:br>
                      <a:r>
                        <a:rPr lang="en-US" sz="900" b="1" dirty="0">
                          <a:effectLst/>
                        </a:rPr>
                        <a:t>Maximum</a:t>
                      </a:r>
                      <a:br>
                        <a:rPr lang="en-US" sz="900" b="1" dirty="0">
                          <a:effectLst/>
                        </a:rPr>
                      </a:br>
                      <a:r>
                        <a:rPr lang="en-US" sz="900" b="1" dirty="0">
                          <a:effectLst/>
                        </a:rPr>
                        <a:t>Standard Deviation</a:t>
                      </a:r>
                      <a:br>
                        <a:rPr lang="en-US" sz="900" b="1" dirty="0">
                          <a:effectLst/>
                        </a:rPr>
                      </a:br>
                      <a:r>
                        <a:rPr lang="en-US" sz="900" b="1" dirty="0" err="1">
                          <a:effectLst/>
                        </a:rPr>
                        <a:t>Skewness</a:t>
                      </a:r>
                      <a:r>
                        <a:rPr lang="en-US" sz="900" b="1" dirty="0">
                          <a:effectLst/>
                        </a:rPr>
                        <a:t/>
                      </a:r>
                      <a:br>
                        <a:rPr lang="en-US" sz="900" b="1" dirty="0">
                          <a:effectLst/>
                        </a:rPr>
                      </a:br>
                      <a:r>
                        <a:rPr lang="en-US" sz="900" b="1" dirty="0">
                          <a:effectLst/>
                        </a:rPr>
                        <a:t>Kurtosis</a:t>
                      </a:r>
                      <a:br>
                        <a:rPr lang="en-US" sz="900" b="1" dirty="0">
                          <a:effectLst/>
                        </a:rPr>
                      </a:br>
                      <a:r>
                        <a:rPr lang="en-US" sz="900" b="1" dirty="0">
                          <a:effectLst/>
                        </a:rPr>
                        <a:t>Range</a:t>
                      </a:r>
                      <a:br>
                        <a:rPr lang="en-US" sz="900" b="1" dirty="0">
                          <a:effectLst/>
                        </a:rPr>
                      </a:br>
                      <a:r>
                        <a:rPr lang="en-US" sz="900" b="1" dirty="0">
                          <a:effectLst/>
                        </a:rPr>
                        <a:t>IQR (75-25)</a:t>
                      </a:r>
                      <a:br>
                        <a:rPr lang="en-US" sz="900" b="1" dirty="0">
                          <a:effectLst/>
                        </a:rPr>
                      </a:br>
                      <a:r>
                        <a:rPr lang="en-US" sz="900" b="1" dirty="0">
                          <a:effectLst/>
                        </a:rPr>
                        <a:t>Span (95-5)</a:t>
                      </a:r>
                      <a:br>
                        <a:rPr lang="en-US" sz="900" b="1" dirty="0">
                          <a:effectLst/>
                        </a:rPr>
                      </a:br>
                      <a:r>
                        <a:rPr lang="en-US" sz="900" b="1" dirty="0">
                          <a:effectLst/>
                        </a:rPr>
                        <a:t>Actual DPM (defects per million)</a:t>
                      </a:r>
                      <a:br>
                        <a:rPr lang="en-US" sz="900" b="1" dirty="0">
                          <a:effectLst/>
                        </a:rPr>
                      </a:br>
                      <a:r>
                        <a:rPr lang="en-US" sz="900" b="1" dirty="0">
                          <a:effectLst/>
                        </a:rPr>
                        <a:t>Calculated DPM (defects per million assuming normal distribution)</a:t>
                      </a:r>
                      <a:br>
                        <a:rPr lang="en-US" sz="900" b="1" dirty="0">
                          <a:effectLst/>
                        </a:rPr>
                      </a:br>
                      <a:endParaRPr lang="en-US" sz="900" b="1" dirty="0">
                        <a:effectLst/>
                        <a:latin typeface="Times New Roman"/>
                        <a:ea typeface="Times New Roman"/>
                      </a:endParaRPr>
                    </a:p>
                  </a:txBody>
                  <a:tcPr marL="50904" marR="50904" marT="0" marB="0"/>
                </a:tc>
                <a:tc>
                  <a:txBody>
                    <a:bodyPr/>
                    <a:lstStyle/>
                    <a:p>
                      <a:pPr marL="0" marR="0" indent="0" algn="ctr" defTabSz="914400" rtl="0" eaLnBrk="1" fontAlgn="auto" latinLnBrk="0" hangingPunct="1">
                        <a:lnSpc>
                          <a:spcPts val="1800"/>
                        </a:lnSpc>
                        <a:spcBef>
                          <a:spcPts val="1200"/>
                        </a:spcBef>
                        <a:spcAft>
                          <a:spcPts val="0"/>
                        </a:spcAft>
                        <a:buClrTx/>
                        <a:buSzTx/>
                        <a:buFontTx/>
                        <a:buNone/>
                        <a:tabLst/>
                        <a:defRPr/>
                      </a:pPr>
                      <a:r>
                        <a:rPr lang="en-US" sz="900" b="1" dirty="0" smtClean="0">
                          <a:effectLst/>
                        </a:rPr>
                        <a:t>Mean</a:t>
                      </a:r>
                      <a:endParaRPr lang="en-US" sz="900" b="1" dirty="0" smtClean="0">
                        <a:effectLst/>
                        <a:latin typeface="Times New Roman"/>
                        <a:ea typeface="Times New Roman"/>
                      </a:endParaRPr>
                    </a:p>
                    <a:p>
                      <a:pPr marL="0" marR="0" algn="ctr">
                        <a:lnSpc>
                          <a:spcPts val="1800"/>
                        </a:lnSpc>
                        <a:spcBef>
                          <a:spcPts val="1200"/>
                        </a:spcBef>
                        <a:spcAft>
                          <a:spcPts val="0"/>
                        </a:spcAft>
                      </a:pPr>
                      <a:endParaRPr lang="en-US" sz="900" b="1" dirty="0">
                        <a:effectLst/>
                        <a:latin typeface="Times New Roman"/>
                        <a:ea typeface="Times New Roman"/>
                      </a:endParaRPr>
                    </a:p>
                  </a:txBody>
                  <a:tcPr marL="50904" marR="50904" marT="0" marB="0"/>
                </a:tc>
                <a:tc>
                  <a:txBody>
                    <a:bodyPr/>
                    <a:lstStyle/>
                    <a:p>
                      <a:pPr marL="0" marR="0" algn="ctr">
                        <a:lnSpc>
                          <a:spcPts val="1800"/>
                        </a:lnSpc>
                        <a:spcBef>
                          <a:spcPts val="1200"/>
                        </a:spcBef>
                        <a:spcAft>
                          <a:spcPts val="0"/>
                        </a:spcAft>
                      </a:pPr>
                      <a:r>
                        <a:rPr lang="en-US" sz="900" b="1" dirty="0">
                          <a:effectLst/>
                        </a:rPr>
                        <a:t>Mean</a:t>
                      </a:r>
                      <a:br>
                        <a:rPr lang="en-US" sz="900" b="1" dirty="0">
                          <a:effectLst/>
                        </a:rPr>
                      </a:br>
                      <a:r>
                        <a:rPr lang="en-US" sz="900" b="1" dirty="0">
                          <a:effectLst/>
                        </a:rPr>
                        <a:t>Median</a:t>
                      </a:r>
                      <a:br>
                        <a:rPr lang="en-US" sz="900" b="1" dirty="0">
                          <a:effectLst/>
                        </a:rPr>
                      </a:br>
                      <a:r>
                        <a:rPr lang="en-US" sz="900" b="1" dirty="0">
                          <a:effectLst/>
                        </a:rPr>
                        <a:t>1st quartile</a:t>
                      </a:r>
                      <a:br>
                        <a:rPr lang="en-US" sz="900" b="1" dirty="0">
                          <a:effectLst/>
                        </a:rPr>
                      </a:br>
                      <a:r>
                        <a:rPr lang="en-US" sz="900" b="1" dirty="0">
                          <a:effectLst/>
                        </a:rPr>
                        <a:t>3rd quartile</a:t>
                      </a:r>
                      <a:br>
                        <a:rPr lang="en-US" sz="900" b="1" dirty="0">
                          <a:effectLst/>
                        </a:rPr>
                      </a:br>
                      <a:r>
                        <a:rPr lang="en-US" sz="900" b="1" dirty="0">
                          <a:effectLst/>
                        </a:rPr>
                        <a:t>Minimum</a:t>
                      </a:r>
                      <a:br>
                        <a:rPr lang="en-US" sz="900" b="1" dirty="0">
                          <a:effectLst/>
                        </a:rPr>
                      </a:br>
                      <a:r>
                        <a:rPr lang="en-US" sz="900" b="1" dirty="0">
                          <a:effectLst/>
                        </a:rPr>
                        <a:t>Maximum</a:t>
                      </a:r>
                      <a:br>
                        <a:rPr lang="en-US" sz="900" b="1" dirty="0">
                          <a:effectLst/>
                        </a:rPr>
                      </a:br>
                      <a:r>
                        <a:rPr lang="en-US" sz="900" b="1" dirty="0">
                          <a:effectLst/>
                        </a:rPr>
                        <a:t>Standard Deviation</a:t>
                      </a:r>
                      <a:br>
                        <a:rPr lang="en-US" sz="900" b="1" dirty="0">
                          <a:effectLst/>
                        </a:rPr>
                      </a:br>
                      <a:r>
                        <a:rPr lang="en-US" sz="900" b="1" dirty="0" err="1">
                          <a:effectLst/>
                        </a:rPr>
                        <a:t>Skewness</a:t>
                      </a:r>
                      <a:r>
                        <a:rPr lang="en-US" sz="900" b="1" dirty="0">
                          <a:effectLst/>
                        </a:rPr>
                        <a:t/>
                      </a:r>
                      <a:br>
                        <a:rPr lang="en-US" sz="900" b="1" dirty="0">
                          <a:effectLst/>
                        </a:rPr>
                      </a:br>
                      <a:r>
                        <a:rPr lang="en-US" sz="900" b="1" dirty="0">
                          <a:effectLst/>
                        </a:rPr>
                        <a:t>Kurtosis</a:t>
                      </a:r>
                      <a:br>
                        <a:rPr lang="en-US" sz="900" b="1" dirty="0">
                          <a:effectLst/>
                        </a:rPr>
                      </a:br>
                      <a:r>
                        <a:rPr lang="en-US" sz="900" b="1" dirty="0">
                          <a:effectLst/>
                        </a:rPr>
                        <a:t>Range</a:t>
                      </a:r>
                      <a:br>
                        <a:rPr lang="en-US" sz="900" b="1" dirty="0">
                          <a:effectLst/>
                        </a:rPr>
                      </a:br>
                      <a:r>
                        <a:rPr lang="en-US" sz="900" b="1" dirty="0">
                          <a:effectLst/>
                        </a:rPr>
                        <a:t>IQR (75-25)</a:t>
                      </a:r>
                      <a:br>
                        <a:rPr lang="en-US" sz="900" b="1" dirty="0">
                          <a:effectLst/>
                        </a:rPr>
                      </a:br>
                      <a:r>
                        <a:rPr lang="en-US" sz="900" b="1" dirty="0">
                          <a:effectLst/>
                        </a:rPr>
                        <a:t>Span (95-5)</a:t>
                      </a:r>
                      <a:br>
                        <a:rPr lang="en-US" sz="900" b="1" dirty="0">
                          <a:effectLst/>
                        </a:rPr>
                      </a:br>
                      <a:r>
                        <a:rPr lang="en-US" sz="900" b="1" dirty="0" err="1">
                          <a:effectLst/>
                        </a:rPr>
                        <a:t>Pp</a:t>
                      </a:r>
                      <a:r>
                        <a:rPr lang="en-US" sz="900" b="1" dirty="0">
                          <a:effectLst/>
                        </a:rPr>
                        <a:t/>
                      </a:r>
                      <a:br>
                        <a:rPr lang="en-US" sz="900" b="1" dirty="0">
                          <a:effectLst/>
                        </a:rPr>
                      </a:br>
                      <a:r>
                        <a:rPr lang="en-US" sz="900" b="1" dirty="0" err="1">
                          <a:effectLst/>
                        </a:rPr>
                        <a:t>Ppu</a:t>
                      </a:r>
                      <a:r>
                        <a:rPr lang="en-US" sz="900" b="1" dirty="0">
                          <a:effectLst/>
                        </a:rPr>
                        <a:t/>
                      </a:r>
                      <a:br>
                        <a:rPr lang="en-US" sz="900" b="1" dirty="0">
                          <a:effectLst/>
                        </a:rPr>
                      </a:br>
                      <a:r>
                        <a:rPr lang="en-US" sz="900" b="1" dirty="0" err="1">
                          <a:effectLst/>
                        </a:rPr>
                        <a:t>Ppl</a:t>
                      </a:r>
                      <a:r>
                        <a:rPr lang="en-US" sz="900" b="1" dirty="0">
                          <a:effectLst/>
                        </a:rPr>
                        <a:t/>
                      </a:r>
                      <a:br>
                        <a:rPr lang="en-US" sz="900" b="1" dirty="0">
                          <a:effectLst/>
                        </a:rPr>
                      </a:br>
                      <a:r>
                        <a:rPr lang="en-US" sz="900" b="1" dirty="0" err="1">
                          <a:effectLst/>
                        </a:rPr>
                        <a:t>Ppk</a:t>
                      </a:r>
                      <a:r>
                        <a:rPr lang="en-US" sz="900" b="1" dirty="0">
                          <a:effectLst/>
                        </a:rPr>
                        <a:t/>
                      </a:r>
                      <a:br>
                        <a:rPr lang="en-US" sz="900" b="1" dirty="0">
                          <a:effectLst/>
                        </a:rPr>
                      </a:br>
                      <a:r>
                        <a:rPr lang="en-US" sz="900" b="1" dirty="0" err="1">
                          <a:effectLst/>
                        </a:rPr>
                        <a:t>Cpm</a:t>
                      </a:r>
                      <a:r>
                        <a:rPr lang="en-US" sz="900" b="1" dirty="0">
                          <a:effectLst/>
                        </a:rPr>
                        <a:t/>
                      </a:r>
                      <a:br>
                        <a:rPr lang="en-US" sz="900" b="1" dirty="0">
                          <a:effectLst/>
                        </a:rPr>
                      </a:br>
                      <a:r>
                        <a:rPr lang="en-US" sz="900" b="1" dirty="0">
                          <a:effectLst/>
                        </a:rPr>
                        <a:t>%</a:t>
                      </a:r>
                      <a:r>
                        <a:rPr lang="en-US" sz="900" b="1" dirty="0" err="1">
                          <a:effectLst/>
                        </a:rPr>
                        <a:t>Pp</a:t>
                      </a:r>
                      <a:r>
                        <a:rPr lang="en-US" sz="900" b="1" dirty="0">
                          <a:effectLst/>
                        </a:rPr>
                        <a:t> (Percentile </a:t>
                      </a:r>
                      <a:r>
                        <a:rPr lang="en-US" sz="900" b="1" dirty="0" err="1">
                          <a:effectLst/>
                        </a:rPr>
                        <a:t>Pp</a:t>
                      </a:r>
                      <a:r>
                        <a:rPr lang="en-US" sz="900" b="1" dirty="0">
                          <a:effectLst/>
                        </a:rPr>
                        <a:t>)</a:t>
                      </a:r>
                      <a:br>
                        <a:rPr lang="en-US" sz="900" b="1" dirty="0">
                          <a:effectLst/>
                        </a:rPr>
                      </a:br>
                      <a:r>
                        <a:rPr lang="en-US" sz="900" b="1" dirty="0">
                          <a:effectLst/>
                        </a:rPr>
                        <a:t>%</a:t>
                      </a:r>
                      <a:r>
                        <a:rPr lang="en-US" sz="900" b="1" dirty="0" err="1">
                          <a:effectLst/>
                        </a:rPr>
                        <a:t>Ppu</a:t>
                      </a:r>
                      <a:r>
                        <a:rPr lang="en-US" sz="900" b="1" dirty="0">
                          <a:effectLst/>
                        </a:rPr>
                        <a:t> (Percentile </a:t>
                      </a:r>
                      <a:r>
                        <a:rPr lang="en-US" sz="900" b="1" dirty="0" err="1">
                          <a:effectLst/>
                        </a:rPr>
                        <a:t>Ppu</a:t>
                      </a:r>
                      <a:r>
                        <a:rPr lang="en-US" sz="900" b="1" dirty="0">
                          <a:effectLst/>
                        </a:rPr>
                        <a:t>)</a:t>
                      </a:r>
                      <a:br>
                        <a:rPr lang="en-US" sz="900" b="1" dirty="0">
                          <a:effectLst/>
                        </a:rPr>
                      </a:br>
                      <a:r>
                        <a:rPr lang="en-US" sz="900" b="1" dirty="0">
                          <a:effectLst/>
                        </a:rPr>
                        <a:t>%</a:t>
                      </a:r>
                      <a:r>
                        <a:rPr lang="en-US" sz="900" b="1" dirty="0" err="1">
                          <a:effectLst/>
                        </a:rPr>
                        <a:t>Ppl</a:t>
                      </a:r>
                      <a:r>
                        <a:rPr lang="en-US" sz="900" b="1" dirty="0">
                          <a:effectLst/>
                        </a:rPr>
                        <a:t> (Percentile </a:t>
                      </a:r>
                      <a:r>
                        <a:rPr lang="en-US" sz="900" b="1" dirty="0" err="1">
                          <a:effectLst/>
                        </a:rPr>
                        <a:t>Ppl</a:t>
                      </a:r>
                      <a:r>
                        <a:rPr lang="en-US" sz="900" b="1" dirty="0">
                          <a:effectLst/>
                        </a:rPr>
                        <a:t>)</a:t>
                      </a:r>
                      <a:br>
                        <a:rPr lang="en-US" sz="900" b="1" dirty="0">
                          <a:effectLst/>
                        </a:rPr>
                      </a:br>
                      <a:r>
                        <a:rPr lang="en-US" sz="900" b="1" dirty="0">
                          <a:effectLst/>
                        </a:rPr>
                        <a:t>%</a:t>
                      </a:r>
                      <a:r>
                        <a:rPr lang="en-US" sz="900" b="1" dirty="0" err="1">
                          <a:effectLst/>
                        </a:rPr>
                        <a:t>Ppk</a:t>
                      </a:r>
                      <a:r>
                        <a:rPr lang="en-US" sz="900" b="1" dirty="0">
                          <a:effectLst/>
                        </a:rPr>
                        <a:t> (Percentile </a:t>
                      </a:r>
                      <a:r>
                        <a:rPr lang="en-US" sz="900" b="1" dirty="0" err="1">
                          <a:effectLst/>
                        </a:rPr>
                        <a:t>Ppk</a:t>
                      </a:r>
                      <a:r>
                        <a:rPr lang="en-US" sz="900" b="1" dirty="0">
                          <a:effectLst/>
                        </a:rPr>
                        <a:t>)</a:t>
                      </a:r>
                      <a:endParaRPr lang="en-US" sz="900" b="1" dirty="0">
                        <a:effectLst/>
                        <a:latin typeface="Times New Roman"/>
                        <a:ea typeface="Times New Roman"/>
                      </a:endParaRPr>
                    </a:p>
                  </a:txBody>
                  <a:tcPr marL="50904" marR="50904" marT="0" marB="0"/>
                </a:tc>
                <a:tc>
                  <a:txBody>
                    <a:bodyPr/>
                    <a:lstStyle/>
                    <a:p>
                      <a:pPr marL="0" marR="0" indent="0" algn="ctr" defTabSz="914400" rtl="0" eaLnBrk="1" fontAlgn="auto" latinLnBrk="0" hangingPunct="1">
                        <a:lnSpc>
                          <a:spcPts val="1800"/>
                        </a:lnSpc>
                        <a:spcBef>
                          <a:spcPts val="1200"/>
                        </a:spcBef>
                        <a:spcAft>
                          <a:spcPts val="0"/>
                        </a:spcAft>
                        <a:buClrTx/>
                        <a:buSzTx/>
                        <a:buFontTx/>
                        <a:buNone/>
                        <a:tabLst/>
                        <a:defRPr/>
                      </a:pPr>
                      <a:r>
                        <a:rPr lang="en-US" sz="900" b="1" dirty="0">
                          <a:effectLst/>
                        </a:rPr>
                        <a:t> </a:t>
                      </a:r>
                      <a:r>
                        <a:rPr lang="en-US" sz="900" b="1" dirty="0" smtClean="0">
                          <a:effectLst/>
                        </a:rPr>
                        <a:t>Mean</a:t>
                      </a:r>
                      <a:endParaRPr lang="en-US" sz="900" b="1" dirty="0" smtClean="0">
                        <a:effectLst/>
                        <a:latin typeface="Times New Roman"/>
                        <a:ea typeface="Times New Roman"/>
                      </a:endParaRPr>
                    </a:p>
                    <a:p>
                      <a:pPr marL="0" marR="0">
                        <a:lnSpc>
                          <a:spcPts val="1800"/>
                        </a:lnSpc>
                        <a:spcBef>
                          <a:spcPts val="1200"/>
                        </a:spcBef>
                        <a:spcAft>
                          <a:spcPts val="0"/>
                        </a:spcAft>
                      </a:pPr>
                      <a:endParaRPr lang="en-US" sz="900" b="1" dirty="0">
                        <a:effectLst/>
                        <a:latin typeface="Times New Roman"/>
                        <a:ea typeface="Times New Roman"/>
                      </a:endParaRPr>
                    </a:p>
                  </a:txBody>
                  <a:tcPr marL="0" marR="0" marT="0" marB="0"/>
                </a:tc>
              </a:tr>
            </a:tbl>
          </a:graphicData>
        </a:graphic>
      </p:graphicFrame>
    </p:spTree>
    <p:extLst>
      <p:ext uri="{BB962C8B-B14F-4D97-AF65-F5344CB8AC3E}">
        <p14:creationId xmlns:p14="http://schemas.microsoft.com/office/powerpoint/2010/main" val="1933610207"/>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23</a:t>
            </a:fld>
            <a:endParaRPr lang="en-US" altLang="en-US"/>
          </a:p>
        </p:txBody>
      </p:sp>
      <p:sp>
        <p:nvSpPr>
          <p:cNvPr id="134146" name="Rectangle 2"/>
          <p:cNvSpPr>
            <a:spLocks noGrp="1" noChangeArrowheads="1"/>
          </p:cNvSpPr>
          <p:nvPr>
            <p:ph type="title"/>
          </p:nvPr>
        </p:nvSpPr>
        <p:spPr>
          <a:xfrm>
            <a:off x="1828800" y="533400"/>
            <a:ext cx="7315200" cy="1066800"/>
          </a:xfrm>
        </p:spPr>
        <p:txBody>
          <a:bodyPr/>
          <a:lstStyle/>
          <a:p>
            <a:r>
              <a:rPr lang="en-US" sz="3200" dirty="0"/>
              <a:t>Case </a:t>
            </a:r>
            <a:r>
              <a:rPr lang="en-US" sz="3200" dirty="0" smtClean="0"/>
              <a:t>Study: Robust </a:t>
            </a:r>
            <a:r>
              <a:rPr lang="en-US" sz="3200" dirty="0"/>
              <a:t>New Product </a:t>
            </a:r>
            <a:r>
              <a:rPr lang="en-US" sz="3200" dirty="0" smtClean="0"/>
              <a:t>Design - </a:t>
            </a:r>
            <a:r>
              <a:rPr lang="en-US" sz="3200" dirty="0"/>
              <a:t>Optimizing Shutoff Valve Spring Force</a:t>
            </a:r>
          </a:p>
        </p:txBody>
      </p:sp>
      <p:sp>
        <p:nvSpPr>
          <p:cNvPr id="134147" name="Rectangle 3"/>
          <p:cNvSpPr>
            <a:spLocks noGrp="1" noChangeArrowheads="1"/>
          </p:cNvSpPr>
          <p:nvPr>
            <p:ph type="body" idx="1"/>
          </p:nvPr>
        </p:nvSpPr>
        <p:spPr>
          <a:xfrm>
            <a:off x="381000" y="1905000"/>
            <a:ext cx="8458200" cy="4724400"/>
          </a:xfrm>
        </p:spPr>
        <p:txBody>
          <a:bodyPr/>
          <a:lstStyle/>
          <a:p>
            <a:pPr marL="0" indent="0">
              <a:lnSpc>
                <a:spcPct val="90000"/>
              </a:lnSpc>
              <a:buNone/>
            </a:pPr>
            <a:r>
              <a:rPr lang="en-US" sz="2400" dirty="0"/>
              <a:t>This is an example of </a:t>
            </a:r>
            <a:r>
              <a:rPr lang="en-US" sz="2400" dirty="0" err="1"/>
              <a:t>DiscoverSim</a:t>
            </a:r>
            <a:r>
              <a:rPr lang="en-US" sz="2400" dirty="0"/>
              <a:t> stochastic optimization for robust new product design, adapted from: </a:t>
            </a:r>
          </a:p>
          <a:p>
            <a:pPr>
              <a:lnSpc>
                <a:spcPct val="90000"/>
              </a:lnSpc>
            </a:pPr>
            <a:r>
              <a:rPr lang="en-US" sz="2400" dirty="0"/>
              <a:t>Sleeper, Andrew (2006), Design for Six Sigma Statistics: 59 Tools for Diagnosing and Solving Problems in DFSS Initiatives, NY, McGraw-Hill, pp. 782-789.</a:t>
            </a:r>
          </a:p>
          <a:p>
            <a:pPr>
              <a:lnSpc>
                <a:spcPct val="90000"/>
              </a:lnSpc>
            </a:pPr>
            <a:r>
              <a:rPr lang="en-US" sz="2400" dirty="0"/>
              <a:t>Sleeper, Andrew, “Accelerating Product Development with Simulation and Stochastic Optimization”, http://www.successfulstatistics.com/</a:t>
            </a:r>
          </a:p>
          <a:p>
            <a:pPr>
              <a:lnSpc>
                <a:spcPct val="90000"/>
              </a:lnSpc>
            </a:pPr>
            <a:r>
              <a:rPr lang="en-US" sz="2400" dirty="0"/>
              <a:t>This example is used with permission of the author</a:t>
            </a:r>
            <a:r>
              <a:rPr lang="en-US" sz="2400" dirty="0" smtClean="0"/>
              <a:t>.</a:t>
            </a:r>
            <a:endParaRPr lang="en-US" sz="2400" dirty="0"/>
          </a:p>
        </p:txBody>
      </p:sp>
    </p:spTree>
    <p:extLst>
      <p:ext uri="{BB962C8B-B14F-4D97-AF65-F5344CB8AC3E}">
        <p14:creationId xmlns:p14="http://schemas.microsoft.com/office/powerpoint/2010/main" val="2151072750"/>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24</a:t>
            </a:fld>
            <a:endParaRPr lang="en-US" altLang="en-US"/>
          </a:p>
        </p:txBody>
      </p:sp>
      <p:sp>
        <p:nvSpPr>
          <p:cNvPr id="134146" name="Rectangle 2"/>
          <p:cNvSpPr>
            <a:spLocks noGrp="1" noChangeArrowheads="1"/>
          </p:cNvSpPr>
          <p:nvPr>
            <p:ph type="title"/>
          </p:nvPr>
        </p:nvSpPr>
        <p:spPr>
          <a:xfrm>
            <a:off x="1828800" y="533400"/>
            <a:ext cx="7315200" cy="1066800"/>
          </a:xfrm>
        </p:spPr>
        <p:txBody>
          <a:bodyPr/>
          <a:lstStyle/>
          <a:p>
            <a:r>
              <a:rPr lang="en-US" sz="3200" dirty="0"/>
              <a:t>Case </a:t>
            </a:r>
            <a:r>
              <a:rPr lang="en-US" sz="3200" dirty="0" smtClean="0"/>
              <a:t>Study: Robust </a:t>
            </a:r>
            <a:r>
              <a:rPr lang="en-US" sz="3200" dirty="0"/>
              <a:t>New Product </a:t>
            </a:r>
            <a:r>
              <a:rPr lang="en-US" sz="3200" dirty="0" smtClean="0"/>
              <a:t>Design - </a:t>
            </a:r>
            <a:r>
              <a:rPr lang="en-US" sz="3200" dirty="0"/>
              <a:t>Optimizing Shutoff Valve Spring Force</a:t>
            </a:r>
          </a:p>
        </p:txBody>
      </p:sp>
      <p:sp>
        <p:nvSpPr>
          <p:cNvPr id="134147" name="Rectangle 3"/>
          <p:cNvSpPr>
            <a:spLocks noGrp="1" noChangeArrowheads="1"/>
          </p:cNvSpPr>
          <p:nvPr>
            <p:ph type="body" idx="1"/>
          </p:nvPr>
        </p:nvSpPr>
        <p:spPr>
          <a:xfrm>
            <a:off x="304800" y="1676400"/>
            <a:ext cx="8458200" cy="990600"/>
          </a:xfrm>
        </p:spPr>
        <p:txBody>
          <a:bodyPr/>
          <a:lstStyle/>
          <a:p>
            <a:pPr marL="0" indent="0">
              <a:lnSpc>
                <a:spcPct val="90000"/>
              </a:lnSpc>
              <a:buNone/>
            </a:pPr>
            <a:r>
              <a:rPr lang="en-US" sz="2400" dirty="0"/>
              <a:t>The figure below is a simplified cross-sectional view of a solenoid-operated gas shutoff valve</a:t>
            </a:r>
            <a:r>
              <a:rPr lang="en-US" sz="2400" dirty="0" smtClean="0"/>
              <a:t>:</a:t>
            </a:r>
          </a:p>
        </p:txBody>
      </p:sp>
      <p:sp>
        <p:nvSpPr>
          <p:cNvPr id="9" name="Rectangle 3"/>
          <p:cNvSpPr txBox="1">
            <a:spLocks noChangeArrowheads="1"/>
          </p:cNvSpPr>
          <p:nvPr/>
        </p:nvSpPr>
        <p:spPr bwMode="auto">
          <a:xfrm>
            <a:off x="228600" y="4876800"/>
            <a:ext cx="84582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None/>
            </a:pPr>
            <a:r>
              <a:rPr lang="en-US" sz="2000" dirty="0"/>
              <a:t>The arrows </a:t>
            </a:r>
            <a:r>
              <a:rPr lang="en-US" sz="2000" dirty="0" smtClean="0"/>
              <a:t>indicate </a:t>
            </a:r>
            <a:r>
              <a:rPr lang="en-US" sz="2000" dirty="0"/>
              <a:t>the direction of gas flow. </a:t>
            </a:r>
            <a:endParaRPr lang="en-US" sz="2000" dirty="0" smtClean="0"/>
          </a:p>
          <a:p>
            <a:pPr marL="0" indent="0">
              <a:lnSpc>
                <a:spcPct val="90000"/>
              </a:lnSpc>
              <a:buNone/>
            </a:pPr>
            <a:r>
              <a:rPr lang="en-US" sz="2000" dirty="0" smtClean="0"/>
              <a:t>A </a:t>
            </a:r>
            <a:r>
              <a:rPr lang="en-US" sz="2000" dirty="0"/>
              <a:t>solenoid holds the plate (shaded) open when energized. When the solenoid is not energized, the spring pushes the plate down to shut off gas flow. </a:t>
            </a:r>
            <a:endParaRPr lang="en-US" sz="2000" dirty="0" smtClean="0"/>
          </a:p>
          <a:p>
            <a:pPr marL="0" indent="0">
              <a:lnSpc>
                <a:spcPct val="90000"/>
              </a:lnSpc>
              <a:buNone/>
            </a:pPr>
            <a:r>
              <a:rPr lang="en-US" sz="2000" dirty="0" smtClean="0"/>
              <a:t>If </a:t>
            </a:r>
            <a:r>
              <a:rPr lang="en-US" sz="2000" dirty="0"/>
              <a:t>the spring force is too high, the valve will not open or stay open. If the spring force is too low, the valve can be opened by the inlet gas pressure</a:t>
            </a:r>
            <a:r>
              <a:rPr lang="en-US" sz="2000" dirty="0" smtClean="0"/>
              <a:t>.</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2514599" y="2451100"/>
            <a:ext cx="4328795" cy="2413000"/>
          </a:xfrm>
          <a:prstGeom prst="rect">
            <a:avLst/>
          </a:prstGeom>
        </p:spPr>
      </p:pic>
    </p:spTree>
    <p:extLst>
      <p:ext uri="{BB962C8B-B14F-4D97-AF65-F5344CB8AC3E}">
        <p14:creationId xmlns:p14="http://schemas.microsoft.com/office/powerpoint/2010/main" val="2151072750"/>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25</a:t>
            </a:fld>
            <a:endParaRPr lang="en-US" altLang="en-US"/>
          </a:p>
        </p:txBody>
      </p:sp>
      <p:sp>
        <p:nvSpPr>
          <p:cNvPr id="134146" name="Rectangle 2"/>
          <p:cNvSpPr>
            <a:spLocks noGrp="1" noChangeArrowheads="1"/>
          </p:cNvSpPr>
          <p:nvPr>
            <p:ph type="title"/>
          </p:nvPr>
        </p:nvSpPr>
        <p:spPr>
          <a:xfrm>
            <a:off x="1676400" y="152400"/>
            <a:ext cx="7315200" cy="1066800"/>
          </a:xfrm>
        </p:spPr>
        <p:txBody>
          <a:bodyPr/>
          <a:lstStyle/>
          <a:p>
            <a:r>
              <a:rPr lang="en-US" sz="3200" dirty="0" smtClean="0"/>
              <a:t>Optimizing </a:t>
            </a:r>
            <a:r>
              <a:rPr lang="en-US" sz="3200" dirty="0"/>
              <a:t>Shutoff Valve Spring Force</a:t>
            </a:r>
          </a:p>
        </p:txBody>
      </p:sp>
      <p:sp>
        <p:nvSpPr>
          <p:cNvPr id="134147" name="Rectangle 3"/>
          <p:cNvSpPr>
            <a:spLocks noGrp="1" noChangeArrowheads="1"/>
          </p:cNvSpPr>
          <p:nvPr>
            <p:ph type="body" idx="1"/>
          </p:nvPr>
        </p:nvSpPr>
        <p:spPr>
          <a:xfrm>
            <a:off x="381000" y="1295400"/>
            <a:ext cx="8458200" cy="990600"/>
          </a:xfrm>
        </p:spPr>
        <p:txBody>
          <a:bodyPr/>
          <a:lstStyle/>
          <a:p>
            <a:pPr marL="0" indent="0">
              <a:lnSpc>
                <a:spcPct val="90000"/>
              </a:lnSpc>
              <a:buNone/>
            </a:pPr>
            <a:r>
              <a:rPr lang="en-US" sz="2400" dirty="0"/>
              <a:t>The method of specifying and testing the spring is shown below:</a:t>
            </a:r>
            <a:endParaRPr lang="en-US" sz="2400" dirty="0" smtClean="0"/>
          </a:p>
        </p:txBody>
      </p:sp>
      <p:sp>
        <p:nvSpPr>
          <p:cNvPr id="9" name="Rectangle 3"/>
          <p:cNvSpPr txBox="1">
            <a:spLocks noChangeArrowheads="1"/>
          </p:cNvSpPr>
          <p:nvPr/>
        </p:nvSpPr>
        <p:spPr bwMode="auto">
          <a:xfrm>
            <a:off x="381000" y="4648200"/>
            <a:ext cx="84582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None/>
            </a:pPr>
            <a:r>
              <a:rPr lang="en-US" sz="2000" dirty="0"/>
              <a:t>The spring force requirement is 22 +/- 2 </a:t>
            </a:r>
            <a:r>
              <a:rPr lang="en-US" sz="2000" dirty="0" err="1"/>
              <a:t>Newtons</a:t>
            </a:r>
            <a:r>
              <a:rPr lang="en-US" sz="2000" dirty="0"/>
              <a:t>.</a:t>
            </a:r>
          </a:p>
          <a:p>
            <a:pPr marL="0" indent="0">
              <a:lnSpc>
                <a:spcPct val="90000"/>
              </a:lnSpc>
              <a:buNone/>
            </a:pPr>
            <a:r>
              <a:rPr lang="en-US" sz="2000" dirty="0"/>
              <a:t>The spring force equation, or Y = f(X) transfer function, is calculated as follows:</a:t>
            </a:r>
          </a:p>
          <a:p>
            <a:pPr marL="0" indent="0">
              <a:lnSpc>
                <a:spcPct val="90000"/>
              </a:lnSpc>
              <a:buNone/>
            </a:pPr>
            <a:r>
              <a:rPr lang="en-US" sz="2000" dirty="0"/>
              <a:t>Spring Length, L = -X1 + X2 - X3 + X4</a:t>
            </a:r>
          </a:p>
          <a:p>
            <a:pPr marL="0" indent="0">
              <a:lnSpc>
                <a:spcPct val="90000"/>
              </a:lnSpc>
              <a:buNone/>
            </a:pPr>
            <a:r>
              <a:rPr lang="en-US" sz="2000" dirty="0"/>
              <a:t>Spring Rate, R = (X8 - X7)/X6</a:t>
            </a:r>
          </a:p>
          <a:p>
            <a:pPr marL="0" indent="0">
              <a:lnSpc>
                <a:spcPct val="90000"/>
              </a:lnSpc>
              <a:buNone/>
            </a:pPr>
            <a:r>
              <a:rPr lang="en-US" sz="2000" dirty="0"/>
              <a:t>Spring Force, Y = X7 + R * (X5 - L)</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905000" y="2057400"/>
            <a:ext cx="5124767" cy="2386012"/>
          </a:xfrm>
          <a:prstGeom prst="rect">
            <a:avLst/>
          </a:prstGeom>
        </p:spPr>
      </p:pic>
    </p:spTree>
    <p:extLst>
      <p:ext uri="{BB962C8B-B14F-4D97-AF65-F5344CB8AC3E}">
        <p14:creationId xmlns:p14="http://schemas.microsoft.com/office/powerpoint/2010/main" val="555613892"/>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26</a:t>
            </a:fld>
            <a:endParaRPr lang="en-US" altLang="en-US"/>
          </a:p>
        </p:txBody>
      </p:sp>
      <p:sp>
        <p:nvSpPr>
          <p:cNvPr id="134146" name="Rectangle 2"/>
          <p:cNvSpPr>
            <a:spLocks noGrp="1" noChangeArrowheads="1"/>
          </p:cNvSpPr>
          <p:nvPr>
            <p:ph type="title"/>
          </p:nvPr>
        </p:nvSpPr>
        <p:spPr>
          <a:xfrm>
            <a:off x="1676400" y="152400"/>
            <a:ext cx="7315200" cy="1066800"/>
          </a:xfrm>
        </p:spPr>
        <p:txBody>
          <a:bodyPr/>
          <a:lstStyle/>
          <a:p>
            <a:r>
              <a:rPr lang="en-US" sz="3200" dirty="0" smtClean="0"/>
              <a:t>Optimizing </a:t>
            </a:r>
            <a:r>
              <a:rPr lang="en-US" sz="3200" dirty="0"/>
              <a:t>Shutoff Valve Spring Force</a:t>
            </a:r>
          </a:p>
        </p:txBody>
      </p:sp>
      <p:sp>
        <p:nvSpPr>
          <p:cNvPr id="134147" name="Rectangle 3"/>
          <p:cNvSpPr>
            <a:spLocks noGrp="1" noChangeArrowheads="1"/>
          </p:cNvSpPr>
          <p:nvPr>
            <p:ph type="body" idx="1"/>
          </p:nvPr>
        </p:nvSpPr>
        <p:spPr>
          <a:xfrm>
            <a:off x="381000" y="1295400"/>
            <a:ext cx="8458200" cy="990600"/>
          </a:xfrm>
        </p:spPr>
        <p:txBody>
          <a:bodyPr/>
          <a:lstStyle/>
          <a:p>
            <a:pPr marL="0" indent="0">
              <a:lnSpc>
                <a:spcPct val="90000"/>
              </a:lnSpc>
              <a:buNone/>
            </a:pPr>
            <a:r>
              <a:rPr lang="en-US" sz="2400" dirty="0"/>
              <a:t>The shut off valve features, tolerances and nominal settings are given as:</a:t>
            </a:r>
            <a:endParaRPr lang="en-US" sz="2400" dirty="0" smtClean="0"/>
          </a:p>
        </p:txBody>
      </p:sp>
      <p:pic>
        <p:nvPicPr>
          <p:cNvPr id="10" name="Picture 9"/>
          <p:cNvPicPr/>
          <p:nvPr/>
        </p:nvPicPr>
        <p:blipFill>
          <a:blip r:embed="rId3"/>
          <a:stretch>
            <a:fillRect/>
          </a:stretch>
        </p:blipFill>
        <p:spPr>
          <a:xfrm>
            <a:off x="685800" y="2133600"/>
            <a:ext cx="8001000" cy="3916959"/>
          </a:xfrm>
          <a:prstGeom prst="rect">
            <a:avLst/>
          </a:prstGeom>
        </p:spPr>
      </p:pic>
    </p:spTree>
    <p:extLst>
      <p:ext uri="{BB962C8B-B14F-4D97-AF65-F5344CB8AC3E}">
        <p14:creationId xmlns:p14="http://schemas.microsoft.com/office/powerpoint/2010/main" val="827174928"/>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27</a:t>
            </a:fld>
            <a:endParaRPr lang="en-US" altLang="en-US" dirty="0"/>
          </a:p>
        </p:txBody>
      </p:sp>
      <p:sp>
        <p:nvSpPr>
          <p:cNvPr id="134146" name="Rectangle 2"/>
          <p:cNvSpPr>
            <a:spLocks noGrp="1" noChangeArrowheads="1"/>
          </p:cNvSpPr>
          <p:nvPr>
            <p:ph type="title"/>
          </p:nvPr>
        </p:nvSpPr>
        <p:spPr>
          <a:xfrm>
            <a:off x="1676400" y="152400"/>
            <a:ext cx="7315200" cy="1066800"/>
          </a:xfrm>
        </p:spPr>
        <p:txBody>
          <a:bodyPr/>
          <a:lstStyle/>
          <a:p>
            <a:r>
              <a:rPr lang="en-US" sz="3200" dirty="0" smtClean="0"/>
              <a:t>Optimizing </a:t>
            </a:r>
            <a:r>
              <a:rPr lang="en-US" sz="3200" dirty="0"/>
              <a:t>Shutoff Valve Spring Force</a:t>
            </a:r>
          </a:p>
        </p:txBody>
      </p:sp>
      <p:sp>
        <p:nvSpPr>
          <p:cNvPr id="9" name="Rectangle 3"/>
          <p:cNvSpPr txBox="1">
            <a:spLocks noChangeArrowheads="1"/>
          </p:cNvSpPr>
          <p:nvPr/>
        </p:nvSpPr>
        <p:spPr bwMode="auto">
          <a:xfrm>
            <a:off x="313898" y="1524000"/>
            <a:ext cx="84582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None/>
            </a:pPr>
            <a:r>
              <a:rPr lang="en-US" sz="2000" dirty="0"/>
              <a:t>In this study we will use </a:t>
            </a:r>
            <a:r>
              <a:rPr lang="en-US" sz="2000" dirty="0" err="1"/>
              <a:t>DiscoverSim</a:t>
            </a:r>
            <a:r>
              <a:rPr lang="en-US" sz="2000" dirty="0"/>
              <a:t> to help us answer the following questions:</a:t>
            </a:r>
          </a:p>
          <a:p>
            <a:pPr marL="0" indent="0">
              <a:lnSpc>
                <a:spcPct val="90000"/>
              </a:lnSpc>
              <a:buNone/>
            </a:pPr>
            <a:endParaRPr lang="en-US" sz="2000" dirty="0"/>
          </a:p>
          <a:p>
            <a:pPr marL="457200" indent="-457200">
              <a:lnSpc>
                <a:spcPct val="90000"/>
              </a:lnSpc>
              <a:buSzPct val="100000"/>
              <a:buFont typeface="+mj-lt"/>
              <a:buAutoNum type="arabicPeriod"/>
            </a:pPr>
            <a:r>
              <a:rPr lang="en-US" sz="2000" dirty="0" smtClean="0"/>
              <a:t>What </a:t>
            </a:r>
            <a:r>
              <a:rPr lang="en-US" sz="2000" dirty="0"/>
              <a:t>is the predicted process capability with these feature tolerances and nominal </a:t>
            </a:r>
            <a:r>
              <a:rPr lang="en-US" sz="2000" dirty="0" smtClean="0"/>
              <a:t>settings?</a:t>
            </a:r>
            <a:br>
              <a:rPr lang="en-US" sz="2000" dirty="0" smtClean="0"/>
            </a:br>
            <a:endParaRPr lang="en-US" sz="2000" dirty="0" smtClean="0"/>
          </a:p>
          <a:p>
            <a:pPr marL="457200" indent="-457200">
              <a:lnSpc>
                <a:spcPct val="90000"/>
              </a:lnSpc>
              <a:buSzPct val="100000"/>
              <a:buFont typeface="+mj-lt"/>
              <a:buAutoNum type="arabicPeriod"/>
            </a:pPr>
            <a:r>
              <a:rPr lang="en-US" sz="2000" dirty="0" smtClean="0"/>
              <a:t>What </a:t>
            </a:r>
            <a:r>
              <a:rPr lang="en-US" sz="2000" dirty="0"/>
              <a:t>are the key X variables that influence spring force Y?  Can we improve the process capability by tightening the tolerance of the important variables? Can this be done </a:t>
            </a:r>
            <a:r>
              <a:rPr lang="en-US" sz="2000" dirty="0" smtClean="0"/>
              <a:t>economically?</a:t>
            </a:r>
            <a:br>
              <a:rPr lang="en-US" sz="2000" dirty="0" smtClean="0"/>
            </a:br>
            <a:endParaRPr lang="en-US" sz="2000" dirty="0" smtClean="0"/>
          </a:p>
          <a:p>
            <a:pPr marL="457200" indent="-457200">
              <a:lnSpc>
                <a:spcPct val="90000"/>
              </a:lnSpc>
              <a:buSzPct val="100000"/>
              <a:buFont typeface="+mj-lt"/>
              <a:buAutoNum type="arabicPeriod"/>
            </a:pPr>
            <a:r>
              <a:rPr lang="en-US" sz="2000" dirty="0" smtClean="0"/>
              <a:t>Can </a:t>
            </a:r>
            <a:r>
              <a:rPr lang="en-US" sz="2000" dirty="0"/>
              <a:t>we adjust the nominal settings of X to reduce the transmitted variation in Y, thereby making the Spring Force robust to the variation due to feature tolerances</a:t>
            </a:r>
            <a:r>
              <a:rPr lang="en-US" sz="2000" dirty="0" smtClean="0"/>
              <a:t>? The nominal settings must satisfy </a:t>
            </a:r>
            <a:r>
              <a:rPr lang="en-US" sz="2000" smtClean="0"/>
              <a:t>constraints such that tolerances do </a:t>
            </a:r>
            <a:r>
              <a:rPr lang="en-US" sz="2000" dirty="0" smtClean="0"/>
              <a:t>not overlap.</a:t>
            </a:r>
          </a:p>
          <a:p>
            <a:pPr marL="0" indent="0">
              <a:lnSpc>
                <a:spcPct val="90000"/>
              </a:lnSpc>
              <a:buSzPct val="100000"/>
              <a:buNone/>
            </a:pPr>
            <a:endParaRPr lang="en-US" sz="2000" dirty="0"/>
          </a:p>
          <a:p>
            <a:pPr marL="0" indent="0">
              <a:lnSpc>
                <a:spcPct val="90000"/>
              </a:lnSpc>
              <a:buSzPct val="100000"/>
              <a:buNone/>
            </a:pPr>
            <a:endParaRPr lang="en-US" sz="2000" dirty="0"/>
          </a:p>
        </p:txBody>
      </p:sp>
    </p:spTree>
    <p:extLst>
      <p:ext uri="{BB962C8B-B14F-4D97-AF65-F5344CB8AC3E}">
        <p14:creationId xmlns:p14="http://schemas.microsoft.com/office/powerpoint/2010/main" val="3935316243"/>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28</a:t>
            </a:fld>
            <a:endParaRPr lang="en-US" altLang="en-US" dirty="0"/>
          </a:p>
        </p:txBody>
      </p:sp>
      <p:sp>
        <p:nvSpPr>
          <p:cNvPr id="134146" name="Rectangle 2"/>
          <p:cNvSpPr>
            <a:spLocks noGrp="1" noChangeArrowheads="1"/>
          </p:cNvSpPr>
          <p:nvPr>
            <p:ph type="title"/>
          </p:nvPr>
        </p:nvSpPr>
        <p:spPr>
          <a:xfrm>
            <a:off x="1676400" y="152400"/>
            <a:ext cx="7315200" cy="1066800"/>
          </a:xfrm>
        </p:spPr>
        <p:txBody>
          <a:bodyPr/>
          <a:lstStyle/>
          <a:p>
            <a:r>
              <a:rPr lang="en-US" sz="3200" dirty="0" smtClean="0"/>
              <a:t>Optimizing </a:t>
            </a:r>
            <a:r>
              <a:rPr lang="en-US" sz="3200" dirty="0"/>
              <a:t>Shutoff Valve Spring Force</a:t>
            </a:r>
          </a:p>
        </p:txBody>
      </p:sp>
      <p:sp>
        <p:nvSpPr>
          <p:cNvPr id="9" name="Rectangle 3"/>
          <p:cNvSpPr txBox="1">
            <a:spLocks noChangeArrowheads="1"/>
          </p:cNvSpPr>
          <p:nvPr/>
        </p:nvSpPr>
        <p:spPr bwMode="auto">
          <a:xfrm>
            <a:off x="313898" y="1524000"/>
            <a:ext cx="8458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None/>
            </a:pPr>
            <a:r>
              <a:rPr lang="en-US" sz="2000" dirty="0" smtClean="0"/>
              <a:t>Initial Simulation Result:</a:t>
            </a:r>
            <a:endParaRPr lang="en-US" sz="20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286001"/>
            <a:ext cx="4267200" cy="2667000"/>
          </a:xfrm>
          <a:prstGeom prst="rect">
            <a:avLst/>
          </a:prstGeom>
          <a:noFill/>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2998" y="827087"/>
            <a:ext cx="421575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371561"/>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29</a:t>
            </a:fld>
            <a:endParaRPr lang="en-US" altLang="en-US" dirty="0"/>
          </a:p>
        </p:txBody>
      </p:sp>
      <p:sp>
        <p:nvSpPr>
          <p:cNvPr id="134146" name="Rectangle 2"/>
          <p:cNvSpPr>
            <a:spLocks noGrp="1" noChangeArrowheads="1"/>
          </p:cNvSpPr>
          <p:nvPr>
            <p:ph type="title"/>
          </p:nvPr>
        </p:nvSpPr>
        <p:spPr>
          <a:xfrm>
            <a:off x="1676400" y="152400"/>
            <a:ext cx="7315200" cy="1066800"/>
          </a:xfrm>
        </p:spPr>
        <p:txBody>
          <a:bodyPr/>
          <a:lstStyle/>
          <a:p>
            <a:r>
              <a:rPr lang="en-US" sz="3200" dirty="0" smtClean="0"/>
              <a:t>Optimizing </a:t>
            </a:r>
            <a:r>
              <a:rPr lang="en-US" sz="3200" dirty="0"/>
              <a:t>Shutoff Valve Spring Force</a:t>
            </a:r>
          </a:p>
        </p:txBody>
      </p:sp>
      <p:sp>
        <p:nvSpPr>
          <p:cNvPr id="9" name="Rectangle 3"/>
          <p:cNvSpPr txBox="1">
            <a:spLocks noChangeArrowheads="1"/>
          </p:cNvSpPr>
          <p:nvPr/>
        </p:nvSpPr>
        <p:spPr bwMode="auto">
          <a:xfrm>
            <a:off x="313898" y="1524000"/>
            <a:ext cx="8458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None/>
            </a:pPr>
            <a:r>
              <a:rPr lang="en-US" sz="2000" dirty="0" smtClean="0"/>
              <a:t>Final Simulation Result!</a:t>
            </a:r>
            <a:endParaRPr lang="en-US" sz="2000" dirty="0"/>
          </a:p>
        </p:txBody>
      </p:sp>
      <p:pic>
        <p:nvPicPr>
          <p:cNvPr id="7" name="Picture 6"/>
          <p:cNvPicPr/>
          <p:nvPr/>
        </p:nvPicPr>
        <p:blipFill>
          <a:blip r:embed="rId3"/>
          <a:stretch>
            <a:fillRect/>
          </a:stretch>
        </p:blipFill>
        <p:spPr>
          <a:xfrm>
            <a:off x="152400" y="2308292"/>
            <a:ext cx="4272280" cy="2289175"/>
          </a:xfrm>
          <a:prstGeom prst="rect">
            <a:avLst/>
          </a:prstGeom>
        </p:spPr>
      </p:pic>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552" y="762001"/>
            <a:ext cx="4176448"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895850"/>
            <a:ext cx="335280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445244"/>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Introduction to </a:t>
            </a:r>
            <a:r>
              <a:rPr lang="en-US" sz="3200" dirty="0" err="1" smtClean="0"/>
              <a:t>DiscoverSim</a:t>
            </a:r>
            <a:endParaRPr lang="en-US" sz="3200" dirty="0"/>
          </a:p>
        </p:txBody>
      </p:sp>
      <p:sp>
        <p:nvSpPr>
          <p:cNvPr id="134147" name="Rectangle 3"/>
          <p:cNvSpPr>
            <a:spLocks noGrp="1" noChangeArrowheads="1"/>
          </p:cNvSpPr>
          <p:nvPr>
            <p:ph type="body" idx="1"/>
          </p:nvPr>
        </p:nvSpPr>
        <p:spPr>
          <a:xfrm>
            <a:off x="381000" y="1447800"/>
            <a:ext cx="8458200" cy="4724400"/>
          </a:xfrm>
        </p:spPr>
        <p:txBody>
          <a:bodyPr/>
          <a:lstStyle/>
          <a:p>
            <a:pPr>
              <a:lnSpc>
                <a:spcPct val="90000"/>
              </a:lnSpc>
            </a:pPr>
            <a:r>
              <a:rPr lang="en-US" sz="2800" dirty="0" smtClean="0"/>
              <a:t>Variation </a:t>
            </a:r>
            <a:r>
              <a:rPr lang="en-US" sz="2800" dirty="0"/>
              <a:t>reduction and robust design are a vital part of Design for Six Sigma (DFSS</a:t>
            </a:r>
            <a:r>
              <a:rPr lang="en-US" sz="2800" dirty="0" smtClean="0"/>
              <a:t>).</a:t>
            </a:r>
            <a:br>
              <a:rPr lang="en-US" sz="2800" dirty="0" smtClean="0"/>
            </a:br>
            <a:endParaRPr lang="en-US" sz="2800" dirty="0" smtClean="0"/>
          </a:p>
          <a:p>
            <a:pPr>
              <a:lnSpc>
                <a:spcPct val="90000"/>
              </a:lnSpc>
            </a:pPr>
            <a:r>
              <a:rPr lang="en-US" sz="2800" dirty="0" smtClean="0"/>
              <a:t>While </a:t>
            </a:r>
            <a:r>
              <a:rPr lang="en-US" sz="2800" dirty="0"/>
              <a:t>Design of Experiments (DOE) play an important role in DFSS, in order to achieve optimal results, one must also employ the tools of </a:t>
            </a:r>
            <a:r>
              <a:rPr lang="en-US" sz="2800" dirty="0" smtClean="0"/>
              <a:t>Monte Carlo </a:t>
            </a:r>
            <a:r>
              <a:rPr lang="en-US" sz="2800" dirty="0"/>
              <a:t>simulation and optimization</a:t>
            </a:r>
            <a:r>
              <a:rPr lang="en-US" sz="2800" dirty="0" smtClean="0"/>
              <a:t>. </a:t>
            </a:r>
            <a:br>
              <a:rPr lang="en-US" sz="2800" dirty="0" smtClean="0"/>
            </a:br>
            <a:endParaRPr lang="en-US" sz="2800" dirty="0"/>
          </a:p>
          <a:p>
            <a:pPr>
              <a:lnSpc>
                <a:spcPct val="90000"/>
              </a:lnSpc>
            </a:pPr>
            <a:r>
              <a:rPr lang="en-US" sz="2800" dirty="0" err="1"/>
              <a:t>DiscoverSim</a:t>
            </a:r>
            <a:r>
              <a:rPr lang="en-US" sz="2800" dirty="0"/>
              <a:t> </a:t>
            </a:r>
            <a:r>
              <a:rPr lang="en-US" sz="2800" dirty="0" smtClean="0"/>
              <a:t>is </a:t>
            </a:r>
            <a:r>
              <a:rPr lang="en-US" sz="2800" dirty="0"/>
              <a:t>a </a:t>
            </a:r>
            <a:r>
              <a:rPr lang="en-US" sz="2800" dirty="0" smtClean="0"/>
              <a:t>new, low cost, powerful Excel </a:t>
            </a:r>
            <a:r>
              <a:rPr lang="en-US" sz="2800" dirty="0"/>
              <a:t>add-in tool </a:t>
            </a:r>
            <a:r>
              <a:rPr lang="en-US" sz="2800" dirty="0" smtClean="0"/>
              <a:t>by SigmaXL that will </a:t>
            </a:r>
            <a:r>
              <a:rPr lang="en-US" sz="2800" dirty="0"/>
              <a:t>enable these improvements </a:t>
            </a:r>
            <a:r>
              <a:rPr lang="en-US" sz="2800" dirty="0" smtClean="0"/>
              <a:t>(even </a:t>
            </a:r>
            <a:r>
              <a:rPr lang="en-US" sz="2800" dirty="0"/>
              <a:t>with complex, non-linear </a:t>
            </a:r>
            <a:r>
              <a:rPr lang="en-US" sz="2800" dirty="0" smtClean="0"/>
              <a:t>models).</a:t>
            </a: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30</a:t>
            </a:fld>
            <a:endParaRPr lang="en-US" altLang="en-US" dirty="0"/>
          </a:p>
        </p:txBody>
      </p:sp>
      <p:sp>
        <p:nvSpPr>
          <p:cNvPr id="134146" name="Rectangle 2"/>
          <p:cNvSpPr>
            <a:spLocks noGrp="1" noChangeArrowheads="1"/>
          </p:cNvSpPr>
          <p:nvPr>
            <p:ph type="title"/>
          </p:nvPr>
        </p:nvSpPr>
        <p:spPr>
          <a:xfrm>
            <a:off x="1676400" y="152400"/>
            <a:ext cx="7315200" cy="1066800"/>
          </a:xfrm>
        </p:spPr>
        <p:txBody>
          <a:bodyPr/>
          <a:lstStyle/>
          <a:p>
            <a:r>
              <a:rPr lang="en-US" sz="3200" dirty="0" smtClean="0"/>
              <a:t>Optimizing </a:t>
            </a:r>
            <a:r>
              <a:rPr lang="en-US" sz="3200" dirty="0"/>
              <a:t>Shutoff Valve Spring Force</a:t>
            </a:r>
          </a:p>
        </p:txBody>
      </p:sp>
      <p:sp>
        <p:nvSpPr>
          <p:cNvPr id="9" name="Rectangle 3"/>
          <p:cNvSpPr txBox="1">
            <a:spLocks noChangeArrowheads="1"/>
          </p:cNvSpPr>
          <p:nvPr/>
        </p:nvSpPr>
        <p:spPr bwMode="auto">
          <a:xfrm>
            <a:off x="313898" y="1524000"/>
            <a:ext cx="84582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lvl="0" indent="0">
              <a:buNone/>
            </a:pPr>
            <a:r>
              <a:rPr lang="en-US" sz="2800" dirty="0" smtClean="0"/>
              <a:t>In </a:t>
            </a:r>
            <a:r>
              <a:rPr lang="en-US" sz="2800" dirty="0"/>
              <a:t>summary, </a:t>
            </a:r>
            <a:r>
              <a:rPr lang="en-US" sz="2800" dirty="0" err="1"/>
              <a:t>DiscoverSim</a:t>
            </a:r>
            <a:r>
              <a:rPr lang="en-US" sz="2800" dirty="0"/>
              <a:t> was used to dramatically improve the Spring Force performance as follows:</a:t>
            </a:r>
            <a:r>
              <a:rPr lang="en-US" sz="2400" dirty="0"/>
              <a:t/>
            </a:r>
            <a:br>
              <a:rPr lang="en-US" sz="2400" dirty="0"/>
            </a:br>
            <a:endParaRPr lang="en-US" sz="2400" dirty="0"/>
          </a:p>
          <a:p>
            <a:pPr lvl="1"/>
            <a:r>
              <a:rPr lang="en-US" sz="2400" dirty="0"/>
              <a:t>Mean centered from 21.6 to 22.0 </a:t>
            </a:r>
          </a:p>
          <a:p>
            <a:pPr lvl="1"/>
            <a:r>
              <a:rPr lang="en-US" sz="2400" dirty="0"/>
              <a:t>Standard Deviation reduced from 1.24 to 0.09, more than a ten-fold reduction!</a:t>
            </a:r>
          </a:p>
          <a:p>
            <a:pPr lvl="1"/>
            <a:r>
              <a:rPr lang="en-US" sz="2400" dirty="0" err="1"/>
              <a:t>Ppk</a:t>
            </a:r>
            <a:r>
              <a:rPr lang="en-US" sz="2400" dirty="0"/>
              <a:t> increased from 0.43 to 7.36!</a:t>
            </a:r>
          </a:p>
          <a:p>
            <a:pPr lvl="1"/>
            <a:r>
              <a:rPr lang="en-US" sz="2400" dirty="0"/>
              <a:t>Actual % Total (out of spec) reduced from 12.4% to 0%!</a:t>
            </a:r>
            <a:br>
              <a:rPr lang="en-US" sz="2400" dirty="0"/>
            </a:br>
            <a:endParaRPr lang="en-US" sz="2400" dirty="0"/>
          </a:p>
        </p:txBody>
      </p:sp>
    </p:spTree>
    <p:extLst>
      <p:ext uri="{BB962C8B-B14F-4D97-AF65-F5344CB8AC3E}">
        <p14:creationId xmlns:p14="http://schemas.microsoft.com/office/powerpoint/2010/main" val="1494794476"/>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31</a:t>
            </a:fld>
            <a:endParaRPr lang="en-US" altLang="en-US" dirty="0"/>
          </a:p>
        </p:txBody>
      </p:sp>
      <p:sp>
        <p:nvSpPr>
          <p:cNvPr id="134146" name="Rectangle 2"/>
          <p:cNvSpPr>
            <a:spLocks noGrp="1" noChangeArrowheads="1"/>
          </p:cNvSpPr>
          <p:nvPr>
            <p:ph type="title"/>
          </p:nvPr>
        </p:nvSpPr>
        <p:spPr>
          <a:xfrm>
            <a:off x="1676400" y="152400"/>
            <a:ext cx="7315200" cy="1066800"/>
          </a:xfrm>
        </p:spPr>
        <p:txBody>
          <a:bodyPr/>
          <a:lstStyle/>
          <a:p>
            <a:r>
              <a:rPr lang="en-US" sz="3200" dirty="0" smtClean="0"/>
              <a:t>Optimizing </a:t>
            </a:r>
            <a:r>
              <a:rPr lang="en-US" sz="3200" dirty="0"/>
              <a:t>Shutoff Valve Spring Force</a:t>
            </a:r>
          </a:p>
        </p:txBody>
      </p:sp>
      <p:sp>
        <p:nvSpPr>
          <p:cNvPr id="9" name="Rectangle 3"/>
          <p:cNvSpPr txBox="1">
            <a:spLocks noChangeArrowheads="1"/>
          </p:cNvSpPr>
          <p:nvPr/>
        </p:nvSpPr>
        <p:spPr bwMode="auto">
          <a:xfrm>
            <a:off x="313898" y="1524000"/>
            <a:ext cx="8458200" cy="2209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lvl="0"/>
            <a:r>
              <a:rPr lang="en-US" sz="2800" dirty="0" smtClean="0"/>
              <a:t>The </a:t>
            </a:r>
            <a:r>
              <a:rPr lang="en-US" sz="2800" dirty="0"/>
              <a:t>benefits do not stop here. Since the design is now so robust, we can review the input tolerances to see if there is a cost saving opportunity by widening the feature tolerances, and re-running the simulation to study the impact</a:t>
            </a:r>
            <a:r>
              <a:rPr lang="en-US" sz="2800" dirty="0" smtClean="0"/>
              <a:t>.</a:t>
            </a:r>
            <a:r>
              <a:rPr lang="en-US" sz="2800" dirty="0"/>
              <a:t/>
            </a:r>
            <a:br>
              <a:rPr lang="en-US" sz="2800" dirty="0"/>
            </a:br>
            <a:endParaRPr lang="en-US" sz="2800" dirty="0"/>
          </a:p>
          <a:p>
            <a:pPr lvl="0"/>
            <a:r>
              <a:rPr lang="en-US" sz="2800" dirty="0"/>
              <a:t>Finally the results predicted here should be validated with physical prototypes before proceeding to finalize the design parameters. Remember “All models are wrong, some are useful!” George Box.</a:t>
            </a:r>
          </a:p>
          <a:p>
            <a:pPr marL="0" indent="0">
              <a:buNone/>
            </a:pPr>
            <a:endParaRPr lang="en-US" sz="3200" dirty="0"/>
          </a:p>
          <a:p>
            <a:pPr marL="0" indent="0">
              <a:lnSpc>
                <a:spcPct val="90000"/>
              </a:lnSpc>
              <a:buSzPct val="100000"/>
              <a:buNone/>
            </a:pPr>
            <a:endParaRPr lang="en-US" sz="2000" dirty="0"/>
          </a:p>
        </p:txBody>
      </p:sp>
    </p:spTree>
    <p:extLst>
      <p:ext uri="{BB962C8B-B14F-4D97-AF65-F5344CB8AC3E}">
        <p14:creationId xmlns:p14="http://schemas.microsoft.com/office/powerpoint/2010/main" val="1258041525"/>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0482B5-3EEB-4D2D-AA17-D72C64BD2252}" type="slidenum">
              <a:rPr lang="en-US" altLang="en-US"/>
              <a:pPr/>
              <a:t>32</a:t>
            </a:fld>
            <a:endParaRPr lang="en-US" altLang="en-US"/>
          </a:p>
        </p:txBody>
      </p:sp>
      <p:sp>
        <p:nvSpPr>
          <p:cNvPr id="242690" name="Rectangle 2"/>
          <p:cNvSpPr>
            <a:spLocks noGrp="1" noChangeArrowheads="1"/>
          </p:cNvSpPr>
          <p:nvPr>
            <p:ph type="title"/>
          </p:nvPr>
        </p:nvSpPr>
        <p:spPr>
          <a:xfrm>
            <a:off x="1600200" y="152400"/>
            <a:ext cx="6934200" cy="685800"/>
          </a:xfrm>
        </p:spPr>
        <p:txBody>
          <a:bodyPr/>
          <a:lstStyle/>
          <a:p>
            <a:r>
              <a:rPr lang="en-US" sz="3200" dirty="0" smtClean="0"/>
              <a:t>Recommended Reading</a:t>
            </a:r>
            <a:endParaRPr lang="en-US" sz="3200" dirty="0"/>
          </a:p>
        </p:txBody>
      </p:sp>
      <p:sp>
        <p:nvSpPr>
          <p:cNvPr id="242691" name="Rectangle 3"/>
          <p:cNvSpPr>
            <a:spLocks noGrp="1" noChangeArrowheads="1"/>
          </p:cNvSpPr>
          <p:nvPr>
            <p:ph type="body" idx="1"/>
          </p:nvPr>
        </p:nvSpPr>
        <p:spPr>
          <a:xfrm>
            <a:off x="457200" y="1066800"/>
            <a:ext cx="8229600" cy="3962400"/>
          </a:xfrm>
        </p:spPr>
        <p:txBody>
          <a:bodyPr/>
          <a:lstStyle/>
          <a:p>
            <a:endParaRPr lang="en-US" dirty="0" smtClean="0"/>
          </a:p>
          <a:p>
            <a:pPr marL="514350" indent="-514350">
              <a:buFont typeface="+mj-lt"/>
              <a:buAutoNum type="arabicPeriod"/>
            </a:pPr>
            <a:r>
              <a:rPr lang="en-US" sz="2800" dirty="0"/>
              <a:t>Savage, Sam (2009), </a:t>
            </a:r>
            <a:r>
              <a:rPr lang="en-US" sz="2800" i="1" dirty="0"/>
              <a:t>The Flaw of Averages: Why We Underestimate Risk in the Face of Uncertainty, </a:t>
            </a:r>
            <a:r>
              <a:rPr lang="en-US" sz="2800" dirty="0"/>
              <a:t>Hoboken, NJ, Wiley</a:t>
            </a:r>
            <a:r>
              <a:rPr lang="en-US" sz="2800" i="1" dirty="0" smtClean="0"/>
              <a:t>.</a:t>
            </a:r>
            <a:br>
              <a:rPr lang="en-US" sz="2800" i="1" dirty="0" smtClean="0"/>
            </a:br>
            <a:endParaRPr lang="en-US" sz="2800" dirty="0"/>
          </a:p>
          <a:p>
            <a:pPr marL="514350" indent="-514350">
              <a:buFont typeface="+mj-lt"/>
              <a:buAutoNum type="arabicPeriod"/>
            </a:pPr>
            <a:r>
              <a:rPr lang="en-US" sz="2800" dirty="0"/>
              <a:t>Sleeper, Andrew (2006), </a:t>
            </a:r>
            <a:r>
              <a:rPr lang="en-US" sz="2800" i="1" dirty="0"/>
              <a:t>Design for Six Sigma Statistics: 59 Tools for Diagnosing and Solving Problems in DFSS Initiatives</a:t>
            </a:r>
            <a:r>
              <a:rPr lang="en-US" sz="2800" dirty="0"/>
              <a:t>, NY, McGraw-Hill</a:t>
            </a:r>
            <a:r>
              <a:rPr lang="en-US" sz="2800" dirty="0" smtClean="0"/>
              <a:t>.</a:t>
            </a:r>
            <a:endParaRPr lang="en-US" sz="2800" dirty="0"/>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ctrTitle"/>
          </p:nvPr>
        </p:nvSpPr>
        <p:spPr>
          <a:xfrm>
            <a:off x="609600" y="3711575"/>
            <a:ext cx="7772400" cy="1470025"/>
          </a:xfrm>
        </p:spPr>
        <p:txBody>
          <a:bodyPr/>
          <a:lstStyle/>
          <a:p>
            <a:pPr algn="ctr"/>
            <a:r>
              <a:rPr lang="en-US" dirty="0"/>
              <a:t>Variation Reduction and Robust </a:t>
            </a:r>
            <a:r>
              <a:rPr lang="en-US" dirty="0" smtClean="0"/>
              <a:t>Design </a:t>
            </a:r>
            <a:r>
              <a:rPr lang="en-US" dirty="0"/>
              <a:t>Using </a:t>
            </a:r>
            <a:r>
              <a:rPr lang="en-US" dirty="0" err="1"/>
              <a:t>DiscoverSim</a:t>
            </a:r>
            <a:r>
              <a:rPr lang="en-US" dirty="0" smtClean="0"/>
              <a:t>™</a:t>
            </a:r>
            <a:br>
              <a:rPr lang="en-US" dirty="0" smtClean="0"/>
            </a:br>
            <a:r>
              <a:rPr lang="en-US" dirty="0" smtClean="0"/>
              <a:t/>
            </a:r>
            <a:br>
              <a:rPr lang="en-US" dirty="0" smtClean="0"/>
            </a:br>
            <a:r>
              <a:rPr lang="en-US" sz="3600" dirty="0">
                <a:solidFill>
                  <a:srgbClr val="000066"/>
                </a:solidFill>
              </a:rPr>
              <a:t>Questions</a:t>
            </a:r>
            <a:r>
              <a:rPr lang="en-US" sz="3600" dirty="0" smtClean="0">
                <a:solidFill>
                  <a:srgbClr val="000066"/>
                </a:solidFill>
              </a:rPr>
              <a:t>?</a:t>
            </a:r>
            <a:br>
              <a:rPr lang="en-US" sz="3600" dirty="0" smtClean="0">
                <a:solidFill>
                  <a:srgbClr val="000066"/>
                </a:solidFill>
              </a:rPr>
            </a:br>
            <a:r>
              <a:rPr lang="en-US" sz="3600" dirty="0">
                <a:solidFill>
                  <a:srgbClr val="000066"/>
                </a:solidFill>
              </a:rPr>
              <a:t/>
            </a:r>
            <a:br>
              <a:rPr lang="en-US" sz="3600" dirty="0">
                <a:solidFill>
                  <a:srgbClr val="000066"/>
                </a:solidFill>
              </a:rPr>
            </a:br>
            <a:endParaRPr lang="en-US" sz="2400" dirty="0">
              <a:solidFill>
                <a:srgbClr val="000066"/>
              </a:solidFill>
            </a:endParaRPr>
          </a:p>
        </p:txBody>
      </p:sp>
      <p:pic>
        <p:nvPicPr>
          <p:cNvPr id="4" name="Picture 42" descr="Sigmaxl new logo"/>
          <p:cNvPicPr>
            <a:picLocks noChangeAspect="1" noChangeArrowheads="1"/>
          </p:cNvPicPr>
          <p:nvPr/>
        </p:nvPicPr>
        <p:blipFill>
          <a:blip r:embed="rId3" cstate="print"/>
          <a:srcRect/>
          <a:stretch>
            <a:fillRect/>
          </a:stretch>
        </p:blipFill>
        <p:spPr bwMode="auto">
          <a:xfrm>
            <a:off x="7702550" y="76200"/>
            <a:ext cx="1365250" cy="1052512"/>
          </a:xfrm>
          <a:prstGeom prst="rect">
            <a:avLst/>
          </a:prstGeom>
          <a:noFill/>
          <a:ln>
            <a:solidFill>
              <a:srgbClr val="002060"/>
            </a:solidFill>
          </a:ln>
        </p:spPr>
      </p:pic>
      <p:pic>
        <p:nvPicPr>
          <p:cNvPr id="6" name="Picture 3" descr="MCj03117780000[1]"/>
          <p:cNvPicPr>
            <a:picLocks noChangeAspect="1" noChangeArrowheads="1"/>
          </p:cNvPicPr>
          <p:nvPr/>
        </p:nvPicPr>
        <p:blipFill>
          <a:blip r:embed="rId4" cstate="print"/>
          <a:srcRect/>
          <a:stretch>
            <a:fillRect/>
          </a:stretch>
        </p:blipFill>
        <p:spPr bwMode="auto">
          <a:xfrm>
            <a:off x="6400800" y="3352800"/>
            <a:ext cx="1176338" cy="1752600"/>
          </a:xfrm>
          <a:prstGeom prst="rect">
            <a:avLst/>
          </a:prstGeom>
          <a:noFill/>
        </p:spPr>
      </p:pic>
    </p:spTree>
    <p:extLst>
      <p:ext uri="{BB962C8B-B14F-4D97-AF65-F5344CB8AC3E}">
        <p14:creationId xmlns:p14="http://schemas.microsoft.com/office/powerpoint/2010/main" val="3025253850"/>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4</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Introduction to </a:t>
            </a:r>
            <a:r>
              <a:rPr lang="en-US" sz="3200" dirty="0" err="1" smtClean="0"/>
              <a:t>DiscoverSim</a:t>
            </a:r>
            <a:endParaRPr lang="en-US"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68023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685558"/>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5</a:t>
            </a:fld>
            <a:endParaRPr lang="en-US" altLang="en-US"/>
          </a:p>
        </p:txBody>
      </p:sp>
      <p:sp>
        <p:nvSpPr>
          <p:cNvPr id="134146" name="Rectangle 2"/>
          <p:cNvSpPr>
            <a:spLocks noGrp="1" noChangeArrowheads="1"/>
          </p:cNvSpPr>
          <p:nvPr>
            <p:ph type="title"/>
          </p:nvPr>
        </p:nvSpPr>
        <p:spPr>
          <a:xfrm>
            <a:off x="1803779" y="0"/>
            <a:ext cx="7315200" cy="1066800"/>
          </a:xfrm>
        </p:spPr>
        <p:txBody>
          <a:bodyPr/>
          <a:lstStyle/>
          <a:p>
            <a:r>
              <a:rPr lang="en-US" sz="3200" dirty="0" smtClean="0"/>
              <a:t>Introduction to </a:t>
            </a:r>
            <a:r>
              <a:rPr lang="en-US" sz="3200" dirty="0" err="1" smtClean="0"/>
              <a:t>DiscoverSim</a:t>
            </a:r>
            <a:endParaRPr lang="en-US" sz="3200" dirty="0"/>
          </a:p>
        </p:txBody>
      </p:sp>
      <p:sp>
        <p:nvSpPr>
          <p:cNvPr id="134147" name="Rectangle 3"/>
          <p:cNvSpPr>
            <a:spLocks noGrp="1" noChangeArrowheads="1"/>
          </p:cNvSpPr>
          <p:nvPr>
            <p:ph type="body" idx="1"/>
          </p:nvPr>
        </p:nvSpPr>
        <p:spPr>
          <a:xfrm>
            <a:off x="381000" y="1371600"/>
            <a:ext cx="8458200" cy="4724400"/>
          </a:xfrm>
        </p:spPr>
        <p:txBody>
          <a:bodyPr/>
          <a:lstStyle/>
          <a:p>
            <a:pPr>
              <a:lnSpc>
                <a:spcPct val="90000"/>
              </a:lnSpc>
            </a:pPr>
            <a:r>
              <a:rPr lang="en-US" sz="2400" dirty="0"/>
              <a:t>Stochastic Global Optimization </a:t>
            </a:r>
            <a:r>
              <a:rPr lang="en-US" sz="2400" dirty="0" smtClean="0"/>
              <a:t>can be </a:t>
            </a:r>
            <a:r>
              <a:rPr lang="en-US" sz="2400" dirty="0"/>
              <a:t>achieved using a hybrid methodology of Dividing Rectangles (DIRECT), Genetic </a:t>
            </a:r>
            <a:r>
              <a:rPr lang="en-US" sz="2400" dirty="0" smtClean="0"/>
              <a:t>Algorithm, </a:t>
            </a:r>
            <a:r>
              <a:rPr lang="en-US" sz="2400" dirty="0"/>
              <a:t>and Sequential Quadratic Programming</a:t>
            </a:r>
            <a:r>
              <a:rPr lang="en-US" sz="2400" dirty="0" smtClean="0"/>
              <a:t>.</a:t>
            </a:r>
            <a:br>
              <a:rPr lang="en-US" sz="2400" dirty="0" smtClean="0"/>
            </a:br>
            <a:r>
              <a:rPr lang="en-US" sz="2400" dirty="0" smtClean="0"/>
              <a:t> </a:t>
            </a:r>
            <a:endParaRPr lang="en-US" sz="2400" dirty="0"/>
          </a:p>
          <a:p>
            <a:pPr>
              <a:lnSpc>
                <a:spcPct val="90000"/>
              </a:lnSpc>
            </a:pPr>
            <a:r>
              <a:rPr lang="en-US" sz="2400" dirty="0"/>
              <a:t>Simulation and optimization speed are realized using </a:t>
            </a:r>
            <a:r>
              <a:rPr lang="en-US" sz="2400" dirty="0" err="1"/>
              <a:t>DiscoverSim's</a:t>
            </a:r>
            <a:r>
              <a:rPr lang="en-US" sz="2400" dirty="0"/>
              <a:t> Excel Formula Interpreter</a:t>
            </a:r>
            <a:r>
              <a:rPr lang="en-US" sz="2400" dirty="0" smtClean="0"/>
              <a:t>.</a:t>
            </a:r>
          </a:p>
          <a:p>
            <a:pPr lvl="1">
              <a:lnSpc>
                <a:spcPct val="90000"/>
              </a:lnSpc>
            </a:pPr>
            <a:r>
              <a:rPr lang="en-US" sz="2000" dirty="0" smtClean="0"/>
              <a:t>Utilizes Gauss Engine by Aptech.</a:t>
            </a:r>
          </a:p>
          <a:p>
            <a:pPr lvl="1">
              <a:lnSpc>
                <a:spcPct val="90000"/>
              </a:lnSpc>
            </a:pPr>
            <a:r>
              <a:rPr lang="en-US" sz="2000" dirty="0"/>
              <a:t>Common Object Interface (COI) by </a:t>
            </a:r>
            <a:r>
              <a:rPr lang="en-US" sz="2000" dirty="0" err="1"/>
              <a:t>Econotron</a:t>
            </a:r>
            <a:r>
              <a:rPr lang="en-US" sz="2000" dirty="0"/>
              <a:t> Software to implement an Excel spreadsheet in </a:t>
            </a:r>
            <a:r>
              <a:rPr lang="en-US" sz="2000" dirty="0" smtClean="0"/>
              <a:t>Gauss Engine. </a:t>
            </a:r>
          </a:p>
          <a:p>
            <a:pPr lvl="1">
              <a:lnSpc>
                <a:spcPct val="90000"/>
              </a:lnSpc>
            </a:pPr>
            <a:r>
              <a:rPr lang="en-US" sz="2000" dirty="0"/>
              <a:t>The </a:t>
            </a:r>
            <a:r>
              <a:rPr lang="en-US" sz="2000" dirty="0" smtClean="0"/>
              <a:t>Gauss Random Number Generator is the “</a:t>
            </a:r>
            <a:r>
              <a:rPr lang="en-US" sz="2000" dirty="0" err="1"/>
              <a:t>KISS+Monster</a:t>
            </a:r>
            <a:r>
              <a:rPr lang="en-US" sz="2000" dirty="0"/>
              <a:t>” random number generator developed by George </a:t>
            </a:r>
            <a:r>
              <a:rPr lang="en-US" sz="2000" dirty="0" err="1"/>
              <a:t>Marsaglia</a:t>
            </a:r>
            <a:r>
              <a:rPr lang="en-US" sz="2000" dirty="0"/>
              <a:t>. This algorithm produces random integers between 0 and 2</a:t>
            </a:r>
            <a:r>
              <a:rPr lang="en-US" sz="2000" baseline="30000" dirty="0"/>
              <a:t>32</a:t>
            </a:r>
            <a:r>
              <a:rPr lang="en-US" sz="2000" dirty="0"/>
              <a:t> – 1 and has a period of 10</a:t>
            </a:r>
            <a:r>
              <a:rPr lang="en-US" sz="2000" baseline="30000" dirty="0"/>
              <a:t>8859</a:t>
            </a:r>
            <a:r>
              <a:rPr lang="en-US" sz="2000" dirty="0"/>
              <a:t>. </a:t>
            </a:r>
          </a:p>
          <a:p>
            <a:pPr marL="344487" lvl="1" indent="0">
              <a:lnSpc>
                <a:spcPct val="90000"/>
              </a:lnSpc>
              <a:buNone/>
            </a:pPr>
            <a:endParaRPr lang="en-US" sz="2000" dirty="0"/>
          </a:p>
        </p:txBody>
      </p:sp>
    </p:spTree>
    <p:extLst>
      <p:ext uri="{BB962C8B-B14F-4D97-AF65-F5344CB8AC3E}">
        <p14:creationId xmlns:p14="http://schemas.microsoft.com/office/powerpoint/2010/main" val="178435551"/>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6</a:t>
            </a:fld>
            <a:endParaRPr lang="en-US" altLang="en-US"/>
          </a:p>
        </p:txBody>
      </p:sp>
      <p:sp>
        <p:nvSpPr>
          <p:cNvPr id="134146" name="Rectangle 2"/>
          <p:cNvSpPr>
            <a:spLocks noGrp="1" noChangeArrowheads="1"/>
          </p:cNvSpPr>
          <p:nvPr>
            <p:ph type="title"/>
          </p:nvPr>
        </p:nvSpPr>
        <p:spPr>
          <a:xfrm>
            <a:off x="1600200" y="-304800"/>
            <a:ext cx="7315200" cy="1066800"/>
          </a:xfrm>
        </p:spPr>
        <p:txBody>
          <a:bodyPr/>
          <a:lstStyle/>
          <a:p>
            <a:r>
              <a:rPr lang="en-US" sz="3200" dirty="0" smtClean="0"/>
              <a:t>Distributions in </a:t>
            </a:r>
            <a:r>
              <a:rPr lang="en-US" sz="3200" dirty="0" err="1" smtClean="0"/>
              <a:t>DiscoverSim</a:t>
            </a:r>
            <a:endParaRPr lang="en-US" sz="32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07240"/>
            <a:ext cx="4965865" cy="5974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35823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7</a:t>
            </a:fld>
            <a:endParaRPr lang="en-US" altLang="en-US"/>
          </a:p>
        </p:txBody>
      </p:sp>
      <p:sp>
        <p:nvSpPr>
          <p:cNvPr id="134146" name="Rectangle 2"/>
          <p:cNvSpPr>
            <a:spLocks noGrp="1" noChangeArrowheads="1"/>
          </p:cNvSpPr>
          <p:nvPr>
            <p:ph type="title"/>
          </p:nvPr>
        </p:nvSpPr>
        <p:spPr>
          <a:xfrm>
            <a:off x="1524000" y="-76200"/>
            <a:ext cx="7315200" cy="1066800"/>
          </a:xfrm>
        </p:spPr>
        <p:txBody>
          <a:bodyPr/>
          <a:lstStyle/>
          <a:p>
            <a:r>
              <a:rPr lang="en-US" sz="3200" dirty="0" smtClean="0"/>
              <a:t>Monte Carlo Simulation</a:t>
            </a:r>
            <a:endParaRPr lang="en-US" sz="3200" dirty="0"/>
          </a:p>
        </p:txBody>
      </p:sp>
      <p:sp>
        <p:nvSpPr>
          <p:cNvPr id="13" name="Rectangle 3"/>
          <p:cNvSpPr txBox="1">
            <a:spLocks noChangeArrowheads="1"/>
          </p:cNvSpPr>
          <p:nvPr/>
        </p:nvSpPr>
        <p:spPr bwMode="auto">
          <a:xfrm>
            <a:off x="896007" y="1160079"/>
            <a:ext cx="7086600" cy="68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lnSpc>
                <a:spcPct val="90000"/>
              </a:lnSpc>
              <a:buNone/>
            </a:pPr>
            <a:r>
              <a:rPr lang="en-US" sz="3200" dirty="0" smtClean="0"/>
              <a:t>We start </a:t>
            </a:r>
            <a:r>
              <a:rPr lang="en-US" sz="3200" dirty="0"/>
              <a:t>w</a:t>
            </a:r>
            <a:r>
              <a:rPr lang="en-US" sz="3200" dirty="0" smtClean="0"/>
              <a:t>ith the Y = f(X) Model, also known as the “Transfer Function”:</a:t>
            </a:r>
            <a:br>
              <a:rPr lang="en-US" sz="3200" dirty="0" smtClean="0"/>
            </a:br>
            <a:endParaRPr lang="en-US" sz="2800" dirty="0"/>
          </a:p>
        </p:txBody>
      </p:sp>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3886" y="2514600"/>
            <a:ext cx="3400425" cy="1676400"/>
          </a:xfrm>
          <a:prstGeom prst="rect">
            <a:avLst/>
          </a:prstGeom>
          <a:noFill/>
        </p:spPr>
      </p:pic>
      <p:sp>
        <p:nvSpPr>
          <p:cNvPr id="16" name="Rectangle 3"/>
          <p:cNvSpPr txBox="1">
            <a:spLocks noChangeArrowheads="1"/>
          </p:cNvSpPr>
          <p:nvPr/>
        </p:nvSpPr>
        <p:spPr bwMode="auto">
          <a:xfrm>
            <a:off x="457200" y="4343400"/>
            <a:ext cx="84582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2000" dirty="0"/>
              <a:t>The Y = f(X) </a:t>
            </a:r>
            <a:r>
              <a:rPr lang="en-US" sz="2000" dirty="0" smtClean="0"/>
              <a:t>model </a:t>
            </a:r>
            <a:r>
              <a:rPr lang="en-US" sz="2000" dirty="0"/>
              <a:t>should be based on theory, process knowledge, or the prediction formula of a designed experiment or regression </a:t>
            </a:r>
            <a:r>
              <a:rPr lang="en-US" sz="2000" dirty="0" smtClean="0"/>
              <a:t>analysis.</a:t>
            </a:r>
          </a:p>
          <a:p>
            <a:r>
              <a:rPr lang="en-US" sz="2000" dirty="0" smtClean="0"/>
              <a:t>This </a:t>
            </a:r>
            <a:r>
              <a:rPr lang="en-US" sz="2000" dirty="0"/>
              <a:t>prediction equation should be validated prior to use in </a:t>
            </a:r>
            <a:r>
              <a:rPr lang="en-US" sz="2000" dirty="0" err="1" smtClean="0"/>
              <a:t>DiscoverSim</a:t>
            </a:r>
            <a:r>
              <a:rPr lang="en-US" sz="2000" dirty="0" smtClean="0"/>
              <a:t>: “All models are </a:t>
            </a:r>
            <a:r>
              <a:rPr lang="en-US" sz="2000" dirty="0"/>
              <a:t>wrong, some are useful</a:t>
            </a:r>
            <a:r>
              <a:rPr lang="en-US" sz="2000" dirty="0" smtClean="0"/>
              <a:t>” – George Box.</a:t>
            </a:r>
          </a:p>
          <a:p>
            <a:r>
              <a:rPr lang="en-US" sz="2000" dirty="0"/>
              <a:t>The results of </a:t>
            </a:r>
            <a:r>
              <a:rPr lang="en-US" sz="2000" dirty="0" smtClean="0"/>
              <a:t>any </a:t>
            </a:r>
            <a:r>
              <a:rPr lang="en-US" sz="2000" dirty="0"/>
              <a:t>Monte Carlo </a:t>
            </a:r>
            <a:r>
              <a:rPr lang="en-US" sz="2000" dirty="0" smtClean="0"/>
              <a:t>Simulation/Optimization </a:t>
            </a:r>
            <a:r>
              <a:rPr lang="en-US" sz="2000" dirty="0"/>
              <a:t>should also be validated with further experimentation or use of prototypes</a:t>
            </a:r>
            <a:r>
              <a:rPr lang="en-US" sz="2000" dirty="0" smtClean="0"/>
              <a:t>.</a:t>
            </a:r>
            <a:endParaRPr lang="en-US" sz="2000" dirty="0"/>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8</a:t>
            </a:fld>
            <a:endParaRPr lang="en-US" altLang="en-US"/>
          </a:p>
        </p:txBody>
      </p:sp>
      <p:sp>
        <p:nvSpPr>
          <p:cNvPr id="134146" name="Rectangle 2"/>
          <p:cNvSpPr>
            <a:spLocks noGrp="1" noChangeArrowheads="1"/>
          </p:cNvSpPr>
          <p:nvPr>
            <p:ph type="title"/>
          </p:nvPr>
        </p:nvSpPr>
        <p:spPr>
          <a:xfrm>
            <a:off x="1524000" y="-76200"/>
            <a:ext cx="7315200" cy="1066800"/>
          </a:xfrm>
        </p:spPr>
        <p:txBody>
          <a:bodyPr/>
          <a:lstStyle/>
          <a:p>
            <a:r>
              <a:rPr lang="en-US" sz="3200" dirty="0" smtClean="0"/>
              <a:t>Monte Carlo Simulation</a:t>
            </a:r>
            <a:endParaRPr lang="en-US" sz="3200" dirty="0"/>
          </a:p>
        </p:txBody>
      </p:sp>
      <p:sp>
        <p:nvSpPr>
          <p:cNvPr id="16" name="Rectangle 3"/>
          <p:cNvSpPr txBox="1">
            <a:spLocks noChangeArrowheads="1"/>
          </p:cNvSpPr>
          <p:nvPr/>
        </p:nvSpPr>
        <p:spPr bwMode="auto">
          <a:xfrm>
            <a:off x="455221" y="1295400"/>
            <a:ext cx="84582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2000" dirty="0" smtClean="0"/>
              <a:t>After </a:t>
            </a:r>
            <a:r>
              <a:rPr lang="en-US" sz="2000" dirty="0"/>
              <a:t>the </a:t>
            </a:r>
            <a:r>
              <a:rPr lang="en-US" sz="2000" dirty="0" smtClean="0"/>
              <a:t>Y </a:t>
            </a:r>
            <a:r>
              <a:rPr lang="en-US" sz="2000" dirty="0"/>
              <a:t>= f(X) relationship has been validated, an important question that then needs to be answered is: “What does the distribution of Y look like when I cannot hold X constant, but have some uncertainty in X?” In other words, “How can I quantify my risk</a:t>
            </a:r>
            <a:r>
              <a:rPr lang="en-US" sz="2000" dirty="0" smtClean="0"/>
              <a:t>?”.</a:t>
            </a:r>
            <a:br>
              <a:rPr lang="en-US" sz="2000" dirty="0" smtClean="0"/>
            </a:br>
            <a:endParaRPr lang="en-US" sz="2000" dirty="0"/>
          </a:p>
          <a:p>
            <a:r>
              <a:rPr lang="en-US" sz="2000" dirty="0" smtClean="0"/>
              <a:t>Monte Carlo </a:t>
            </a:r>
            <a:r>
              <a:rPr lang="en-US" sz="2000" dirty="0"/>
              <a:t>simulation comes in to solve the complex problem of dealing with uncertainty by “brute force” using computational power</a:t>
            </a:r>
            <a:r>
              <a:rPr lang="en-US" sz="2000" dirty="0" smtClean="0"/>
              <a:t>.</a:t>
            </a:r>
          </a:p>
          <a:p>
            <a:pPr marL="0" indent="0">
              <a:buNone/>
            </a:pPr>
            <a:endParaRPr lang="en-US" sz="2400" dirty="0"/>
          </a:p>
        </p:txBody>
      </p:sp>
      <p:pic>
        <p:nvPicPr>
          <p:cNvPr id="3075" name="Picture 3" descr="C:\Users\John Noguera\AppData\Local\Microsoft\Windows\Temporary Internet Files\Content.IE5\GN77N7IB\MC90043523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645725"/>
            <a:ext cx="2362200" cy="2362200"/>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
        <p:nvSpPr>
          <p:cNvPr id="9" name="Rectangle 3"/>
          <p:cNvSpPr txBox="1">
            <a:spLocks noChangeArrowheads="1"/>
          </p:cNvSpPr>
          <p:nvPr/>
        </p:nvSpPr>
        <p:spPr bwMode="auto">
          <a:xfrm>
            <a:off x="457200" y="3810000"/>
            <a:ext cx="5822867"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r>
              <a:rPr lang="en-US" sz="2000" dirty="0" smtClean="0"/>
              <a:t>The </a:t>
            </a:r>
            <a:r>
              <a:rPr lang="en-US" sz="2000" dirty="0"/>
              <a:t>Monte Carlo method was coined in the 1940s by John von Neumann, Stanislaw </a:t>
            </a:r>
            <a:r>
              <a:rPr lang="en-US" sz="2000" dirty="0" err="1"/>
              <a:t>Ulam</a:t>
            </a:r>
            <a:r>
              <a:rPr lang="en-US" sz="2000" dirty="0"/>
              <a:t> and Nicholas Metropolis, while they were working on nuclear weapon projects in the Los Alamos National Laboratory. It was named in homage to Monte Carlo casino, a famous casino, where </a:t>
            </a:r>
            <a:r>
              <a:rPr lang="en-US" sz="2000" dirty="0" err="1"/>
              <a:t>Ulam's</a:t>
            </a:r>
            <a:r>
              <a:rPr lang="en-US" sz="2000" dirty="0"/>
              <a:t> uncle would often gamble away his money. </a:t>
            </a:r>
          </a:p>
          <a:p>
            <a:endParaRPr lang="en-US" sz="2400" dirty="0"/>
          </a:p>
        </p:txBody>
      </p:sp>
    </p:spTree>
    <p:extLst>
      <p:ext uri="{BB962C8B-B14F-4D97-AF65-F5344CB8AC3E}">
        <p14:creationId xmlns:p14="http://schemas.microsoft.com/office/powerpoint/2010/main" val="82509616"/>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CB9C34D-2934-4EE6-B14D-FBCFD671BB2D}" type="slidenum">
              <a:rPr lang="en-US" altLang="en-US"/>
              <a:pPr/>
              <a:t>9</a:t>
            </a:fld>
            <a:endParaRPr lang="en-US" altLang="en-US"/>
          </a:p>
        </p:txBody>
      </p:sp>
      <p:sp>
        <p:nvSpPr>
          <p:cNvPr id="134146" name="Rectangle 2"/>
          <p:cNvSpPr>
            <a:spLocks noGrp="1" noChangeArrowheads="1"/>
          </p:cNvSpPr>
          <p:nvPr>
            <p:ph type="title"/>
          </p:nvPr>
        </p:nvSpPr>
        <p:spPr>
          <a:xfrm>
            <a:off x="1524000" y="-76200"/>
            <a:ext cx="7315200" cy="1066800"/>
          </a:xfrm>
        </p:spPr>
        <p:txBody>
          <a:bodyPr/>
          <a:lstStyle/>
          <a:p>
            <a:r>
              <a:rPr lang="en-US" sz="3200" dirty="0" smtClean="0"/>
              <a:t>Monte Carlo Simulation</a:t>
            </a:r>
            <a:endParaRPr lang="en-US" sz="3200" dirty="0"/>
          </a:p>
        </p:txBody>
      </p:sp>
      <p:sp>
        <p:nvSpPr>
          <p:cNvPr id="16" name="Rectangle 3"/>
          <p:cNvSpPr txBox="1">
            <a:spLocks noChangeArrowheads="1"/>
          </p:cNvSpPr>
          <p:nvPr/>
        </p:nvSpPr>
        <p:spPr bwMode="auto">
          <a:xfrm>
            <a:off x="342104" y="1113312"/>
            <a:ext cx="84582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sz="2000" dirty="0"/>
              <a:t>The following diagram illustrates a simple Monte Carlo simulation using </a:t>
            </a:r>
            <a:r>
              <a:rPr lang="en-US" sz="2000" dirty="0" err="1"/>
              <a:t>DiscoverSim</a:t>
            </a:r>
            <a:r>
              <a:rPr lang="en-US" sz="2000" dirty="0"/>
              <a:t> with three different input  distributions (X’s also known as “Assumptions”)</a:t>
            </a:r>
            <a:r>
              <a:rPr lang="en-US" sz="2000" dirty="0" smtClean="0"/>
              <a:t/>
            </a:r>
            <a:br>
              <a:rPr lang="en-US" sz="2000" dirty="0" smtClean="0"/>
            </a:br>
            <a:endParaRPr lang="en-US" sz="2000" dirty="0"/>
          </a:p>
          <a:p>
            <a:pPr marL="0" indent="0">
              <a:buNone/>
            </a:pPr>
            <a:endParaRPr lang="en-US" sz="2400" dirty="0"/>
          </a:p>
        </p:txBody>
      </p:sp>
      <p:sp>
        <p:nvSpPr>
          <p:cNvPr id="9" name="Rectangle 3"/>
          <p:cNvSpPr txBox="1">
            <a:spLocks noChangeArrowheads="1"/>
          </p:cNvSpPr>
          <p:nvPr/>
        </p:nvSpPr>
        <p:spPr bwMode="auto">
          <a:xfrm>
            <a:off x="990600" y="5638800"/>
            <a:ext cx="73152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00066"/>
              </a:buClr>
              <a:buSzPct val="70000"/>
              <a:buFont typeface="Wingdings" pitchFamily="2" charset="2"/>
              <a:buChar char="l"/>
              <a:defRPr sz="3000">
                <a:solidFill>
                  <a:srgbClr val="000066"/>
                </a:solidFill>
                <a:latin typeface="+mn-lt"/>
                <a:ea typeface="+mn-ea"/>
                <a:cs typeface="+mn-cs"/>
              </a:defRPr>
            </a:lvl1pPr>
            <a:lvl2pPr marL="692150" indent="-347663" algn="l" rtl="0" fontAlgn="base">
              <a:spcBef>
                <a:spcPct val="20000"/>
              </a:spcBef>
              <a:spcAft>
                <a:spcPct val="0"/>
              </a:spcAft>
              <a:buClr>
                <a:schemeClr val="tx2"/>
              </a:buClr>
              <a:buSzPct val="70000"/>
              <a:buFont typeface="Wingdings" pitchFamily="2" charset="2"/>
              <a:buChar char="l"/>
              <a:defRPr sz="2600">
                <a:solidFill>
                  <a:schemeClr val="tx1"/>
                </a:solidFill>
                <a:latin typeface="+mn-lt"/>
              </a:defRPr>
            </a:lvl2pPr>
            <a:lvl3pPr marL="987425" indent="-293688" algn="l" rtl="0" fontAlgn="base">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fontAlgn="base">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marL="0" indent="0">
              <a:buNone/>
            </a:pPr>
            <a:r>
              <a:rPr lang="en-US" sz="2000" dirty="0"/>
              <a:t>A random draw is performed from each input distribution, Y is calculated, and the process is repeated 10,000 times.  The histogram and descriptive statistics show the simulation results</a:t>
            </a:r>
            <a:r>
              <a:rPr lang="en-US" sz="2000" dirty="0" smtClean="0"/>
              <a:t>.</a:t>
            </a:r>
          </a:p>
        </p:txBody>
      </p:sp>
      <p:grpSp>
        <p:nvGrpSpPr>
          <p:cNvPr id="21" name="Group 20"/>
          <p:cNvGrpSpPr/>
          <p:nvPr/>
        </p:nvGrpSpPr>
        <p:grpSpPr>
          <a:xfrm>
            <a:off x="1453515" y="2209800"/>
            <a:ext cx="6236970" cy="3384550"/>
            <a:chOff x="0" y="0"/>
            <a:chExt cx="6237027" cy="3384645"/>
          </a:xfrm>
        </p:grpSpPr>
        <p:pic>
          <p:nvPicPr>
            <p:cNvPr id="22" name="Picture 21"/>
            <p:cNvPicPr>
              <a:picLocks noChangeAspect="1"/>
            </p:cNvPicPr>
            <p:nvPr/>
          </p:nvPicPr>
          <p:blipFill>
            <a:blip r:embed="rId3"/>
            <a:stretch>
              <a:fillRect/>
            </a:stretch>
          </p:blipFill>
          <p:spPr>
            <a:xfrm>
              <a:off x="0" y="0"/>
              <a:ext cx="2060812" cy="709684"/>
            </a:xfrm>
            <a:prstGeom prst="rect">
              <a:avLst/>
            </a:prstGeom>
            <a:ln w="19050">
              <a:solidFill>
                <a:srgbClr val="1F497D"/>
              </a:solidFill>
            </a:ln>
          </p:spPr>
        </p:pic>
        <p:pic>
          <p:nvPicPr>
            <p:cNvPr id="23" name="Picture 22"/>
            <p:cNvPicPr>
              <a:picLocks noChangeAspect="1"/>
            </p:cNvPicPr>
            <p:nvPr/>
          </p:nvPicPr>
          <p:blipFill>
            <a:blip r:embed="rId4"/>
            <a:stretch>
              <a:fillRect/>
            </a:stretch>
          </p:blipFill>
          <p:spPr>
            <a:xfrm>
              <a:off x="40943" y="873457"/>
              <a:ext cx="2026693" cy="702860"/>
            </a:xfrm>
            <a:prstGeom prst="rect">
              <a:avLst/>
            </a:prstGeom>
            <a:ln w="19050">
              <a:solidFill>
                <a:srgbClr val="1F497D"/>
              </a:solidFill>
            </a:ln>
          </p:spPr>
        </p:pic>
        <p:pic>
          <p:nvPicPr>
            <p:cNvPr id="24" name="Picture 23"/>
            <p:cNvPicPr>
              <a:picLocks noChangeAspect="1"/>
            </p:cNvPicPr>
            <p:nvPr/>
          </p:nvPicPr>
          <p:blipFill>
            <a:blip r:embed="rId5"/>
            <a:stretch>
              <a:fillRect/>
            </a:stretch>
          </p:blipFill>
          <p:spPr>
            <a:xfrm>
              <a:off x="40943" y="1760562"/>
              <a:ext cx="2026693" cy="743803"/>
            </a:xfrm>
            <a:prstGeom prst="rect">
              <a:avLst/>
            </a:prstGeom>
            <a:ln w="19050">
              <a:solidFill>
                <a:srgbClr val="1F497D"/>
              </a:solidFill>
            </a:ln>
          </p:spPr>
        </p:pic>
        <p:sp>
          <p:nvSpPr>
            <p:cNvPr id="25" name="Text Box 2"/>
            <p:cNvSpPr txBox="1">
              <a:spLocks noChangeArrowheads="1"/>
            </p:cNvSpPr>
            <p:nvPr/>
          </p:nvSpPr>
          <p:spPr bwMode="auto">
            <a:xfrm>
              <a:off x="2545308" y="812042"/>
              <a:ext cx="1487170" cy="887095"/>
            </a:xfrm>
            <a:prstGeom prst="rect">
              <a:avLst/>
            </a:prstGeom>
            <a:solidFill>
              <a:srgbClr val="FFFFFF"/>
            </a:solidFill>
            <a:ln w="19050">
              <a:solidFill>
                <a:srgbClr val="1F497D"/>
              </a:solidFill>
              <a:miter lim="800000"/>
              <a:headEnd/>
              <a:tailEnd/>
            </a:ln>
          </p:spPr>
          <p:txBody>
            <a:bodyPr rot="0" vert="horz" wrap="square" lIns="91440" tIns="45720" rIns="91440" bIns="45720" anchor="ctr" anchorCtr="0">
              <a:noAutofit/>
            </a:bodyPr>
            <a:lstStyle/>
            <a:p>
              <a:pPr marL="0" marR="0" lvl="0" indent="0" algn="ctr" defTabSz="914400" eaLnBrk="1" fontAlgn="auto" latinLnBrk="0" hangingPunct="1">
                <a:lnSpc>
                  <a:spcPts val="18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a:ea typeface="Times New Roman"/>
                </a:rPr>
                <a:t>Y = A1 + A2 + A3</a:t>
              </a:r>
            </a:p>
            <a:p>
              <a:pPr marL="0" marR="0" lvl="0" indent="0" algn="ctr" defTabSz="914400" eaLnBrk="1" fontAlgn="auto" latinLnBrk="0" hangingPunct="1">
                <a:lnSpc>
                  <a:spcPts val="18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a:ea typeface="Times New Roman"/>
                </a:rPr>
                <a:t>10,000 Replications</a:t>
              </a:r>
            </a:p>
          </p:txBody>
        </p:sp>
        <p:cxnSp>
          <p:nvCxnSpPr>
            <p:cNvPr id="26" name="Elbow Connector 25"/>
            <p:cNvCxnSpPr/>
            <p:nvPr/>
          </p:nvCxnSpPr>
          <p:spPr>
            <a:xfrm>
              <a:off x="2067636" y="348018"/>
              <a:ext cx="484496" cy="580030"/>
            </a:xfrm>
            <a:prstGeom prst="bentConnector3">
              <a:avLst/>
            </a:prstGeom>
            <a:noFill/>
            <a:ln w="19050" cap="flat" cmpd="sng" algn="ctr">
              <a:solidFill>
                <a:srgbClr val="1F497D"/>
              </a:solidFill>
              <a:prstDash val="solid"/>
              <a:tailEnd type="arrow"/>
            </a:ln>
            <a:effectLst/>
          </p:spPr>
        </p:cxnSp>
        <p:cxnSp>
          <p:nvCxnSpPr>
            <p:cNvPr id="27" name="Straight Arrow Connector 26"/>
            <p:cNvCxnSpPr/>
            <p:nvPr/>
          </p:nvCxnSpPr>
          <p:spPr>
            <a:xfrm>
              <a:off x="2067636" y="1255595"/>
              <a:ext cx="483870" cy="0"/>
            </a:xfrm>
            <a:prstGeom prst="straightConnector1">
              <a:avLst/>
            </a:prstGeom>
            <a:noFill/>
            <a:ln w="19050" cap="flat" cmpd="sng" algn="ctr">
              <a:solidFill>
                <a:srgbClr val="1F497D"/>
              </a:solidFill>
              <a:prstDash val="solid"/>
              <a:tailEnd type="arrow"/>
            </a:ln>
            <a:effectLst/>
          </p:spPr>
        </p:cxnSp>
        <p:cxnSp>
          <p:nvCxnSpPr>
            <p:cNvPr id="28" name="Elbow Connector 27"/>
            <p:cNvCxnSpPr/>
            <p:nvPr/>
          </p:nvCxnSpPr>
          <p:spPr>
            <a:xfrm flipV="1">
              <a:off x="2067636" y="1576317"/>
              <a:ext cx="477672" cy="545910"/>
            </a:xfrm>
            <a:prstGeom prst="bentConnector3">
              <a:avLst/>
            </a:prstGeom>
            <a:noFill/>
            <a:ln w="19050" cap="flat" cmpd="sng" algn="ctr">
              <a:solidFill>
                <a:srgbClr val="1F497D"/>
              </a:solidFill>
              <a:prstDash val="solid"/>
              <a:tailEnd type="arrow"/>
            </a:ln>
            <a:effectLst/>
          </p:spPr>
        </p:cxnSp>
        <p:cxnSp>
          <p:nvCxnSpPr>
            <p:cNvPr id="29" name="Straight Arrow Connector 28"/>
            <p:cNvCxnSpPr/>
            <p:nvPr/>
          </p:nvCxnSpPr>
          <p:spPr>
            <a:xfrm>
              <a:off x="4032914" y="1255595"/>
              <a:ext cx="430340" cy="0"/>
            </a:xfrm>
            <a:prstGeom prst="straightConnector1">
              <a:avLst/>
            </a:prstGeom>
            <a:noFill/>
            <a:ln w="19050" cap="flat" cmpd="sng" algn="ctr">
              <a:solidFill>
                <a:srgbClr val="1F497D"/>
              </a:solidFill>
              <a:prstDash val="solid"/>
              <a:tailEnd type="arrow"/>
            </a:ln>
            <a:effectLst/>
          </p:spPr>
        </p:cxnSp>
        <p:pic>
          <p:nvPicPr>
            <p:cNvPr id="30" name="Picture 29"/>
            <p:cNvPicPr>
              <a:picLocks noChangeAspect="1"/>
            </p:cNvPicPr>
            <p:nvPr/>
          </p:nvPicPr>
          <p:blipFill>
            <a:blip r:embed="rId6"/>
            <a:stretch>
              <a:fillRect/>
            </a:stretch>
          </p:blipFill>
          <p:spPr>
            <a:xfrm>
              <a:off x="4462818" y="825690"/>
              <a:ext cx="1740090" cy="880281"/>
            </a:xfrm>
            <a:prstGeom prst="rect">
              <a:avLst/>
            </a:prstGeom>
            <a:ln w="19050">
              <a:solidFill>
                <a:srgbClr val="1F497D"/>
              </a:solidFill>
            </a:ln>
          </p:spPr>
        </p:pic>
        <p:pic>
          <p:nvPicPr>
            <p:cNvPr id="31" name="Picture 30"/>
            <p:cNvPicPr>
              <a:picLocks noChangeAspect="1"/>
            </p:cNvPicPr>
            <p:nvPr/>
          </p:nvPicPr>
          <p:blipFill>
            <a:blip r:embed="rId7"/>
            <a:stretch>
              <a:fillRect/>
            </a:stretch>
          </p:blipFill>
          <p:spPr>
            <a:xfrm>
              <a:off x="4455994" y="1869744"/>
              <a:ext cx="1767385" cy="798394"/>
            </a:xfrm>
            <a:prstGeom prst="rect">
              <a:avLst/>
            </a:prstGeom>
            <a:ln w="19050">
              <a:solidFill>
                <a:srgbClr val="1F497D"/>
              </a:solidFill>
            </a:ln>
          </p:spPr>
        </p:pic>
        <p:pic>
          <p:nvPicPr>
            <p:cNvPr id="32" name="Picture 31"/>
            <p:cNvPicPr>
              <a:picLocks noChangeAspect="1"/>
            </p:cNvPicPr>
            <p:nvPr/>
          </p:nvPicPr>
          <p:blipFill>
            <a:blip r:embed="rId8"/>
            <a:stretch>
              <a:fillRect/>
            </a:stretch>
          </p:blipFill>
          <p:spPr>
            <a:xfrm>
              <a:off x="4462818" y="2811439"/>
              <a:ext cx="1774209" cy="573206"/>
            </a:xfrm>
            <a:prstGeom prst="rect">
              <a:avLst/>
            </a:prstGeom>
            <a:ln w="19050">
              <a:solidFill>
                <a:srgbClr val="1F497D"/>
              </a:solidFill>
            </a:ln>
          </p:spPr>
        </p:pic>
      </p:grpSp>
    </p:spTree>
    <p:extLst>
      <p:ext uri="{BB962C8B-B14F-4D97-AF65-F5344CB8AC3E}">
        <p14:creationId xmlns:p14="http://schemas.microsoft.com/office/powerpoint/2010/main" val="355860427"/>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Network">
  <a:themeElements>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4795</TotalTime>
  <Words>2513</Words>
  <Application>Microsoft Office PowerPoint</Application>
  <PresentationFormat>On-screen Show (4:3)</PresentationFormat>
  <Paragraphs>240</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Network</vt:lpstr>
      <vt:lpstr>Custom Design</vt:lpstr>
      <vt:lpstr>Variation Reduction and Robust Design Using DiscoverSim™  John Noguera CTO &amp; Co-Founder  SigmaXL, Inc. www.SigmaXL.com October 12, 2011     Copyright ©  2011, SigmaXL, Inc.</vt:lpstr>
      <vt:lpstr>Variation Reduction and Robust Design Using DiscoverSim™: Agenda</vt:lpstr>
      <vt:lpstr>Introduction to DiscoverSim</vt:lpstr>
      <vt:lpstr>Introduction to DiscoverSim</vt:lpstr>
      <vt:lpstr>Introduction to DiscoverSim</vt:lpstr>
      <vt:lpstr>Distributions in DiscoverSim</vt:lpstr>
      <vt:lpstr>Monte Carlo Simulation</vt:lpstr>
      <vt:lpstr>Monte Carlo Simulation</vt:lpstr>
      <vt:lpstr>Monte Carlo Simulation</vt:lpstr>
      <vt:lpstr>Selecting a Distribution</vt:lpstr>
      <vt:lpstr>Selecting a Distribution</vt:lpstr>
      <vt:lpstr>Selecting a Distribution</vt:lpstr>
      <vt:lpstr>Specifying Correlations</vt:lpstr>
      <vt:lpstr>Optimization:  Stochastic Versus Deterministic </vt:lpstr>
      <vt:lpstr>Optimization: Local Versus Global </vt:lpstr>
      <vt:lpstr>Optimization: Local Versus Global </vt:lpstr>
      <vt:lpstr>Optimization: Local Versus Global </vt:lpstr>
      <vt:lpstr>PowerPoint Presentation</vt:lpstr>
      <vt:lpstr>DiscoverSim  Components of Optimization</vt:lpstr>
      <vt:lpstr>DiscoverSim  Components of Optimization</vt:lpstr>
      <vt:lpstr>DiscoverSim  Components of Optimization</vt:lpstr>
      <vt:lpstr>DiscoverSim Optimization Metrics</vt:lpstr>
      <vt:lpstr>Case Study: Robust New Product Design - Optimizing Shutoff Valve Spring Force</vt:lpstr>
      <vt:lpstr>Case Study: Robust New Product Design - Optimizing Shutoff Valve Spring Force</vt:lpstr>
      <vt:lpstr>Optimizing Shutoff Valve Spring Force</vt:lpstr>
      <vt:lpstr>Optimizing Shutoff Valve Spring Force</vt:lpstr>
      <vt:lpstr>Optimizing Shutoff Valve Spring Force</vt:lpstr>
      <vt:lpstr>Optimizing Shutoff Valve Spring Force</vt:lpstr>
      <vt:lpstr>Optimizing Shutoff Valve Spring Force</vt:lpstr>
      <vt:lpstr>Optimizing Shutoff Valve Spring Force</vt:lpstr>
      <vt:lpstr>Optimizing Shutoff Valve Spring Force</vt:lpstr>
      <vt:lpstr>Recommended Reading</vt:lpstr>
      <vt:lpstr>Variation Reduction and Robust Design Using DiscoverSim™  Questions?  </vt:lpstr>
    </vt:vector>
  </TitlesOfParts>
  <Company>SigmaXL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SigmaXL Version 4</dc:title>
  <dc:creator>John Noguera</dc:creator>
  <cp:lastModifiedBy>John Noguera</cp:lastModifiedBy>
  <cp:revision>171</cp:revision>
  <dcterms:created xsi:type="dcterms:W3CDTF">2004-05-21T21:14:12Z</dcterms:created>
  <dcterms:modified xsi:type="dcterms:W3CDTF">2011-10-11T21:06:48Z</dcterms:modified>
</cp:coreProperties>
</file>